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69B8CC-EC4C-43F3-8FE5-236731DCF77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F5595C0-4944-4278-B45A-9C2B625938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plan.com/careers/physicians-and-surgeons-other/summary-29-1069.99.html?sid=c6117c5344b05d8e3344c3c8ddb6d27d" TargetMode="External"/><Relationship Id="rId3" Type="http://schemas.openxmlformats.org/officeDocument/2006/relationships/hyperlink" Target="http://www.myplan.com/careers/anesthesiologists/summary-29-1061.00.html?sid=c6117c5344b05d8e3344c3c8ddb6d27d" TargetMode="External"/><Relationship Id="rId7" Type="http://schemas.openxmlformats.org/officeDocument/2006/relationships/hyperlink" Target="http://www.myplan.com/careers/internists-general/summary-29-1063.00.html?sid=c6117c5344b05d8e3344c3c8ddb6d27d" TargetMode="External"/><Relationship Id="rId2" Type="http://schemas.openxmlformats.org/officeDocument/2006/relationships/hyperlink" Target="http://www.myplan.com/careers/surgeons/summary-29-1067.00.html?sid=c6117c5344b05d8e3344c3c8ddb6d27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yplan.com/careers/obstetricians-and-gynecologists/summary-29-1064.00.html?sid=c6117c5344b05d8e3344c3c8ddb6d27d" TargetMode="External"/><Relationship Id="rId11" Type="http://schemas.openxmlformats.org/officeDocument/2006/relationships/hyperlink" Target="http://www.myplan.com/careers/psychiatrists/summary-29-1066.00.html?sid=c6117c5344b05d8e3344c3c8ddb6d27d" TargetMode="External"/><Relationship Id="rId5" Type="http://schemas.openxmlformats.org/officeDocument/2006/relationships/hyperlink" Target="http://www.myplan.com/careers/orthodontists/summary-29-1023.00.html?sid=c6117c5344b05d8e3344c3c8ddb6d27d" TargetMode="External"/><Relationship Id="rId10" Type="http://schemas.openxmlformats.org/officeDocument/2006/relationships/hyperlink" Target="http://www.myplan.com/careers/chief-executives/summary-11-1011.00.html?sid=c6117c5344b05d8e3344c3c8ddb6d27d" TargetMode="External"/><Relationship Id="rId4" Type="http://schemas.openxmlformats.org/officeDocument/2006/relationships/hyperlink" Target="http://www.myplan.com/careers/oral-and-maxillofacial-surgeons/summary-29-1022.00.html?sid=c6117c5344b05d8e3344c3c8ddb6d27d" TargetMode="External"/><Relationship Id="rId9" Type="http://schemas.openxmlformats.org/officeDocument/2006/relationships/hyperlink" Target="http://www.myplan.com/careers/family-and-general-practitioners/summary-29-1062.00.html?sid=c6117c5344b05d8e3344c3c8ddb6d2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029200"/>
            <a:ext cx="7772400" cy="1289304"/>
          </a:xfrm>
        </p:spPr>
        <p:txBody>
          <a:bodyPr/>
          <a:lstStyle/>
          <a:p>
            <a:r>
              <a:rPr lang="en-US" sz="6600" dirty="0" smtClean="0"/>
              <a:t>Chapter 3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7772400" cy="15087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Dignity of Work</a:t>
            </a:r>
            <a:endParaRPr lang="en-US" sz="3600" dirty="0"/>
          </a:p>
        </p:txBody>
      </p:sp>
      <p:pic>
        <p:nvPicPr>
          <p:cNvPr id="35842" name="Picture 2" descr="http://us.123rf.com/400wm/400/400/lisafx/lisafx1003/lisafx100300115/6676108-exhausted-waitress-with-back-pain-getting-up-from-the-floor--isolated-on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657600"/>
            <a:ext cx="1983677" cy="29718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</p:pic>
      <p:pic>
        <p:nvPicPr>
          <p:cNvPr id="35844" name="Picture 4" descr="http://www.doctormmj.com/i/md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2331268" cy="3578225"/>
          </a:xfrm>
          <a:prstGeom prst="rect">
            <a:avLst/>
          </a:prstGeom>
          <a:noFill/>
        </p:spPr>
      </p:pic>
      <p:pic>
        <p:nvPicPr>
          <p:cNvPr id="35846" name="Picture 6" descr="http://www.bbspot.com/Images/News_Features/2003/03/elite_garbage_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399" y="381000"/>
            <a:ext cx="2550327" cy="3352800"/>
          </a:xfrm>
          <a:prstGeom prst="rect">
            <a:avLst/>
          </a:prstGeom>
          <a:noFill/>
        </p:spPr>
      </p:pic>
      <p:pic>
        <p:nvPicPr>
          <p:cNvPr id="35848" name="Picture 8" descr="http://www.dreamstime.com/smiling-bus-driver-thumb22764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57200"/>
            <a:ext cx="21463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 Life’s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55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Assess yourself</a:t>
            </a:r>
          </a:p>
          <a:p>
            <a:pPr lvl="1"/>
            <a:r>
              <a:rPr lang="en-US" dirty="0" smtClean="0"/>
              <a:t>Figure out your:</a:t>
            </a:r>
          </a:p>
          <a:p>
            <a:pPr lvl="2"/>
            <a:r>
              <a:rPr lang="en-US" dirty="0" smtClean="0"/>
              <a:t>Interests</a:t>
            </a:r>
          </a:p>
          <a:p>
            <a:pPr lvl="2"/>
            <a:r>
              <a:rPr lang="en-US" dirty="0" smtClean="0"/>
              <a:t>Skills</a:t>
            </a:r>
          </a:p>
          <a:p>
            <a:pPr lvl="2"/>
            <a:r>
              <a:rPr lang="en-US" dirty="0" smtClean="0"/>
              <a:t>Personality</a:t>
            </a:r>
          </a:p>
          <a:p>
            <a:r>
              <a:rPr lang="en-US" dirty="0" smtClean="0"/>
              <a:t>Talk to people</a:t>
            </a:r>
          </a:p>
          <a:p>
            <a:pPr lvl="1"/>
            <a:r>
              <a:rPr lang="en-US" dirty="0" smtClean="0"/>
              <a:t>Find out if they are happy and why.</a:t>
            </a:r>
          </a:p>
          <a:p>
            <a:r>
              <a:rPr lang="en-US" dirty="0" smtClean="0"/>
              <a:t>Volunteer &amp; Try out careers</a:t>
            </a:r>
          </a:p>
          <a:p>
            <a:pPr lvl="1"/>
            <a:r>
              <a:rPr lang="en-US" dirty="0" smtClean="0"/>
              <a:t>Get first hand experience from your chosen career before deciding.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Your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 content skills</a:t>
            </a:r>
          </a:p>
          <a:p>
            <a:r>
              <a:rPr lang="en-US" dirty="0" smtClean="0"/>
              <a:t>Transferable Life Skills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 into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6096000" cy="4572000"/>
          </a:xfrm>
        </p:spPr>
        <p:txBody>
          <a:bodyPr/>
          <a:lstStyle/>
          <a:p>
            <a:r>
              <a:rPr lang="en-US" dirty="0" smtClean="0"/>
              <a:t>“What are you doing?” a passerby asks.</a:t>
            </a:r>
          </a:p>
          <a:p>
            <a:r>
              <a:rPr lang="en-US" dirty="0" smtClean="0"/>
              <a:t>“Making little rocks out of big ones” says the first worker</a:t>
            </a:r>
          </a:p>
          <a:p>
            <a:r>
              <a:rPr lang="en-US" dirty="0" smtClean="0"/>
              <a:t>“Earning a living” answers the second.</a:t>
            </a:r>
          </a:p>
          <a:p>
            <a:r>
              <a:rPr lang="en-US" dirty="0" smtClean="0"/>
              <a:t>“Building a Cathedral” says the third.</a:t>
            </a:r>
            <a:endParaRPr lang="en-US" dirty="0"/>
          </a:p>
        </p:txBody>
      </p:sp>
      <p:pic>
        <p:nvPicPr>
          <p:cNvPr id="40962" name="Picture 2" descr="http://media.independent.com/img/photos/2009/10/18/symtns-bw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14600"/>
            <a:ext cx="2406707" cy="36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810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Author</a:t>
            </a:r>
          </a:p>
          <a:p>
            <a:r>
              <a:rPr lang="en-US" dirty="0" smtClean="0"/>
              <a:t>Sanitation</a:t>
            </a:r>
          </a:p>
          <a:p>
            <a:r>
              <a:rPr lang="en-US" dirty="0" smtClean="0"/>
              <a:t>Police officer</a:t>
            </a:r>
          </a:p>
          <a:p>
            <a:r>
              <a:rPr lang="en-US" dirty="0" smtClean="0"/>
              <a:t>Banker</a:t>
            </a:r>
          </a:p>
          <a:p>
            <a:r>
              <a:rPr lang="en-US" dirty="0" smtClean="0"/>
              <a:t>Lawyer</a:t>
            </a:r>
          </a:p>
          <a:p>
            <a:r>
              <a:rPr lang="en-US" dirty="0" smtClean="0"/>
              <a:t>Custodian</a:t>
            </a:r>
          </a:p>
          <a:p>
            <a:r>
              <a:rPr lang="en-US" dirty="0" smtClean="0"/>
              <a:t>Nurse</a:t>
            </a:r>
          </a:p>
          <a:p>
            <a:r>
              <a:rPr lang="en-US" dirty="0" smtClean="0"/>
              <a:t>Governor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1905000"/>
            <a:ext cx="441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Construction Worker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Chemist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High School Teacher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Dentist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Psychologist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College Professor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Doctor</a:t>
            </a:r>
          </a:p>
          <a:p>
            <a:pPr>
              <a:buFont typeface="Arial" pitchFamily="34" charset="0"/>
              <a:buChar char="•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962400" cy="4572000"/>
          </a:xfrm>
        </p:spPr>
        <p:txBody>
          <a:bodyPr/>
          <a:lstStyle/>
          <a:p>
            <a:r>
              <a:rPr lang="en-US" dirty="0" smtClean="0"/>
              <a:t>1.  To Earn money</a:t>
            </a:r>
          </a:p>
          <a:p>
            <a:pPr lvl="1"/>
            <a:r>
              <a:rPr lang="en-US" dirty="0" smtClean="0"/>
              <a:t>To meet basic needs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2. To fulfill ambitions</a:t>
            </a:r>
          </a:p>
          <a:p>
            <a:pPr lvl="1"/>
            <a:r>
              <a:rPr lang="en-US" dirty="0" smtClean="0"/>
              <a:t>Desire for personal achievement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9938" name="Picture 2" descr="http://learnhowtomakemoneyfast.net/wp-content/uploads/2011/05/how-to-make-money-fas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9600"/>
            <a:ext cx="3810000" cy="3028950"/>
          </a:xfrm>
          <a:prstGeom prst="rect">
            <a:avLst/>
          </a:prstGeom>
          <a:noFill/>
        </p:spPr>
      </p:pic>
      <p:pic>
        <p:nvPicPr>
          <p:cNvPr id="39944" name="Picture 8" descr="http://cdn.images.2.ranker.com/list_img/2940/284040/full/mountain-climbing-accidents-deaths-on-annapurna-peak-person.jpg?version=1274939093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733800"/>
            <a:ext cx="3960609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Work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3. To develop a sense of identity</a:t>
            </a:r>
          </a:p>
          <a:p>
            <a:pPr lvl="1"/>
            <a:r>
              <a:rPr lang="en-US" dirty="0" smtClean="0"/>
              <a:t>Work allows us to find out about ourselves </a:t>
            </a:r>
          </a:p>
          <a:p>
            <a:pPr lvl="1"/>
            <a:r>
              <a:rPr lang="en-US" dirty="0" smtClean="0"/>
              <a:t>Work allows us to grow and find out who we truly are.</a:t>
            </a:r>
          </a:p>
          <a:p>
            <a:r>
              <a:rPr lang="en-US" dirty="0" smtClean="0"/>
              <a:t>4. To do what one loves</a:t>
            </a:r>
          </a:p>
          <a:p>
            <a:pPr lvl="1"/>
            <a:r>
              <a:rPr lang="en-US" dirty="0" smtClean="0"/>
              <a:t>People who love what they do tend to bring enthusiasm in their work.</a:t>
            </a:r>
          </a:p>
          <a:p>
            <a:pPr lvl="1"/>
            <a:r>
              <a:rPr lang="en-US" dirty="0" smtClean="0"/>
              <a:t>People who enjoy their work are renewed by their work, not bring them down</a:t>
            </a:r>
          </a:p>
          <a:p>
            <a:pPr lvl="2"/>
            <a:r>
              <a:rPr lang="en-US" sz="3200" dirty="0" smtClean="0"/>
              <a:t>“Happiness is being paid to do what you would do anyway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Work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To build a better world</a:t>
            </a:r>
          </a:p>
          <a:p>
            <a:pPr lvl="1"/>
            <a:r>
              <a:rPr lang="en-US" dirty="0" smtClean="0"/>
              <a:t>Are we just working to support ourselves and our families?  </a:t>
            </a:r>
          </a:p>
          <a:p>
            <a:pPr lvl="1"/>
            <a:r>
              <a:rPr lang="en-US" dirty="0" smtClean="0"/>
              <a:t>Should we be doing things to help those around us?</a:t>
            </a:r>
          </a:p>
          <a:p>
            <a:r>
              <a:rPr lang="en-US" dirty="0" smtClean="0"/>
              <a:t>6. To Answer a call</a:t>
            </a:r>
          </a:p>
          <a:p>
            <a:pPr lvl="1"/>
            <a:r>
              <a:rPr lang="en-US" dirty="0" smtClean="0"/>
              <a:t>Answering a vocation.</a:t>
            </a:r>
          </a:p>
          <a:p>
            <a:pPr lvl="2"/>
            <a:r>
              <a:rPr lang="en-US" dirty="0" smtClean="0"/>
              <a:t>A call that comes from within ourselves that we sometimes try to ignore.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working with things, animals, people, or data?</a:t>
            </a:r>
          </a:p>
          <a:p>
            <a:r>
              <a:rPr lang="en-US" dirty="0" smtClean="0"/>
              <a:t>Do you like working with a big group of people or a small group?</a:t>
            </a:r>
          </a:p>
          <a:p>
            <a:r>
              <a:rPr lang="en-US" dirty="0" smtClean="0"/>
              <a:t>Do you like working with the same people or do you want change?</a:t>
            </a:r>
          </a:p>
          <a:p>
            <a:r>
              <a:rPr lang="en-US" dirty="0" smtClean="0"/>
              <a:t>Do you like working with kids or adults?</a:t>
            </a:r>
          </a:p>
          <a:p>
            <a:r>
              <a:rPr lang="en-US" dirty="0" smtClean="0"/>
              <a:t>Do you like the work environment to change or remain the same?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the idea of working for yourself or do you mind working for someone else?</a:t>
            </a:r>
          </a:p>
          <a:p>
            <a:r>
              <a:rPr lang="en-US" dirty="0" smtClean="0"/>
              <a:t>Do you like doing something active?</a:t>
            </a:r>
          </a:p>
          <a:p>
            <a:r>
              <a:rPr lang="en-US" dirty="0" smtClean="0"/>
              <a:t>Do you like working indoors or outdoors?</a:t>
            </a:r>
          </a:p>
          <a:p>
            <a:r>
              <a:rPr lang="en-US" dirty="0" smtClean="0"/>
              <a:t>What is the most important thing in life?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dirty="0" smtClean="0"/>
              <a:t>10 most satisfying jobs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Clergy—87 percent </a:t>
            </a:r>
          </a:p>
          <a:p>
            <a:r>
              <a:rPr lang="en-US" dirty="0" smtClean="0"/>
              <a:t>Firefighters—80 percent </a:t>
            </a:r>
          </a:p>
          <a:p>
            <a:r>
              <a:rPr lang="en-US" dirty="0" smtClean="0"/>
              <a:t>Physical therapists—78 percent </a:t>
            </a:r>
          </a:p>
          <a:p>
            <a:r>
              <a:rPr lang="en-US" dirty="0" smtClean="0"/>
              <a:t>Authors—74 percent </a:t>
            </a:r>
          </a:p>
          <a:p>
            <a:r>
              <a:rPr lang="en-US" dirty="0" smtClean="0"/>
              <a:t>Artist- 73 percent</a:t>
            </a:r>
          </a:p>
          <a:p>
            <a:r>
              <a:rPr lang="en-US" dirty="0" smtClean="0"/>
              <a:t>Special education teachers—70 percent </a:t>
            </a:r>
          </a:p>
          <a:p>
            <a:r>
              <a:rPr lang="en-US" dirty="0" smtClean="0"/>
              <a:t>Teachers—69 percent </a:t>
            </a:r>
          </a:p>
          <a:p>
            <a:r>
              <a:rPr lang="en-US" dirty="0" smtClean="0"/>
              <a:t>Education administrators—68 percent </a:t>
            </a:r>
          </a:p>
          <a:p>
            <a:r>
              <a:rPr lang="en-US" dirty="0" smtClean="0"/>
              <a:t>Painters and sculptors—67 percent </a:t>
            </a:r>
          </a:p>
          <a:p>
            <a:r>
              <a:rPr lang="en-US" dirty="0" smtClean="0"/>
              <a:t>Psychologists—67 percent </a:t>
            </a:r>
          </a:p>
          <a:p>
            <a:r>
              <a:rPr lang="en-US" dirty="0" smtClean="0"/>
              <a:t>Office supervisors—61 percent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Highest paying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2"/>
              </a:rPr>
              <a:t>Surgeons</a:t>
            </a:r>
            <a:r>
              <a:rPr lang="en-US" dirty="0" smtClean="0"/>
              <a:t> $219,770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Anesthesiologists</a:t>
            </a:r>
            <a:r>
              <a:rPr lang="en-US" dirty="0" smtClean="0"/>
              <a:t> $211,750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>
                <a:hlinkClick r:id="rId4"/>
              </a:rPr>
              <a:t>Oral &amp; Maxillofacial </a:t>
            </a:r>
            <a:r>
              <a:rPr lang="en-US" dirty="0" smtClean="0">
                <a:hlinkClick r:id="rId4"/>
              </a:rPr>
              <a:t>Surgeons</a:t>
            </a:r>
            <a:r>
              <a:rPr lang="en-US" dirty="0" smtClean="0"/>
              <a:t> $210,710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smtClean="0">
                <a:hlinkClick r:id="rId5"/>
              </a:rPr>
              <a:t>Orthodontists</a:t>
            </a:r>
            <a:r>
              <a:rPr lang="en-US" dirty="0" smtClean="0"/>
              <a:t> $206,190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>
                <a:hlinkClick r:id="rId6"/>
              </a:rPr>
              <a:t>Obstetricians &amp; </a:t>
            </a:r>
            <a:r>
              <a:rPr lang="en-US" dirty="0" smtClean="0">
                <a:hlinkClick r:id="rId6"/>
              </a:rPr>
              <a:t>Gynecologists</a:t>
            </a:r>
            <a:r>
              <a:rPr lang="en-US" dirty="0" smtClean="0"/>
              <a:t> $204,470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smtClean="0">
                <a:hlinkClick r:id="rId7"/>
              </a:rPr>
              <a:t>Internists </a:t>
            </a:r>
            <a:r>
              <a:rPr lang="en-US" dirty="0" smtClean="0">
                <a:hlinkClick r:id="rId7"/>
              </a:rPr>
              <a:t>– General</a:t>
            </a:r>
            <a:r>
              <a:rPr lang="en-US" dirty="0" smtClean="0"/>
              <a:t> $183,990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en-US" dirty="0" smtClean="0">
                <a:hlinkClick r:id="rId8"/>
              </a:rPr>
              <a:t>Physicians &amp; Surgeons, </a:t>
            </a:r>
            <a:r>
              <a:rPr lang="en-US" dirty="0" smtClean="0">
                <a:hlinkClick r:id="rId8"/>
              </a:rPr>
              <a:t>Other</a:t>
            </a:r>
            <a:r>
              <a:rPr lang="en-US" dirty="0" smtClean="0"/>
              <a:t> $173,860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smtClean="0">
                <a:hlinkClick r:id="rId9"/>
              </a:rPr>
              <a:t>Family &amp; General </a:t>
            </a:r>
            <a:r>
              <a:rPr lang="en-US" dirty="0" smtClean="0">
                <a:hlinkClick r:id="rId9"/>
              </a:rPr>
              <a:t>Practitioners</a:t>
            </a:r>
            <a:r>
              <a:rPr lang="en-US" dirty="0" smtClean="0"/>
              <a:t> $168,550</a:t>
            </a:r>
            <a:endParaRPr lang="en-US" dirty="0" smtClean="0"/>
          </a:p>
          <a:p>
            <a:r>
              <a:rPr lang="en-US" dirty="0" smtClean="0"/>
              <a:t>9. </a:t>
            </a:r>
            <a:r>
              <a:rPr lang="en-US" dirty="0" smtClean="0">
                <a:hlinkClick r:id="rId10"/>
              </a:rPr>
              <a:t>Chief </a:t>
            </a:r>
            <a:r>
              <a:rPr lang="en-US" dirty="0" smtClean="0">
                <a:hlinkClick r:id="rId10"/>
              </a:rPr>
              <a:t>Executives</a:t>
            </a:r>
            <a:r>
              <a:rPr lang="en-US" dirty="0" smtClean="0"/>
              <a:t> $167,280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en-US" dirty="0" smtClean="0">
                <a:hlinkClick r:id="rId11"/>
              </a:rPr>
              <a:t>Psychiatrists</a:t>
            </a:r>
            <a:r>
              <a:rPr lang="en-US" dirty="0" smtClean="0"/>
              <a:t> $163,660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279</TotalTime>
  <Words>495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Chapter 3</vt:lpstr>
      <vt:lpstr>Slide 2</vt:lpstr>
      <vt:lpstr>Why Work?</vt:lpstr>
      <vt:lpstr>Why Work (continued…)</vt:lpstr>
      <vt:lpstr>Why Work (continued…)</vt:lpstr>
      <vt:lpstr>Quick Assessment</vt:lpstr>
      <vt:lpstr>Quick Assessment</vt:lpstr>
      <vt:lpstr>10 most satisfying jobs </vt:lpstr>
      <vt:lpstr>10 Highest paying Jobs</vt:lpstr>
      <vt:lpstr>Toward a Life’s work</vt:lpstr>
      <vt:lpstr>Develop Your Skills</vt:lpstr>
      <vt:lpstr>Insight into Work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Labuser</dc:creator>
  <cp:lastModifiedBy>Labuser</cp:lastModifiedBy>
  <cp:revision>9</cp:revision>
  <dcterms:created xsi:type="dcterms:W3CDTF">2012-01-27T16:50:47Z</dcterms:created>
  <dcterms:modified xsi:type="dcterms:W3CDTF">2012-01-27T21:30:37Z</dcterms:modified>
</cp:coreProperties>
</file>