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74" r:id="rId18"/>
    <p:sldId id="273" r:id="rId19"/>
    <p:sldId id="272" r:id="rId20"/>
    <p:sldId id="275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84B0B3-5B7E-4D2D-96B8-9A3C006BF65A}" type="datetimeFigureOut">
              <a:rPr lang="en-US" smtClean="0"/>
              <a:t>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C30836-2E28-4F52-9FEC-1FB180A2B0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idjshop.com/shop1/canvas_art.php?type=Medium%20Canvas%20Ar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ancestors left symbols of their presence in the world. </a:t>
            </a:r>
          </a:p>
          <a:p>
            <a:endParaRPr lang="en-US" dirty="0" smtClean="0"/>
          </a:p>
          <a:p>
            <a:r>
              <a:rPr lang="en-US" dirty="0" smtClean="0"/>
              <a:t>Each of these sites are believed to contain sacred power.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Uluru or also known as Ayers rock</a:t>
            </a:r>
            <a:endParaRPr lang="en-US" dirty="0"/>
          </a:p>
        </p:txBody>
      </p:sp>
      <p:pic>
        <p:nvPicPr>
          <p:cNvPr id="19462" name="Picture 6" descr="http://ooogies.com/wp-content/uploads/2011/05/ayres_monoli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327147" cy="3124200"/>
          </a:xfrm>
          <a:prstGeom prst="rect">
            <a:avLst/>
          </a:prstGeom>
          <a:noFill/>
        </p:spPr>
      </p:pic>
      <p:pic>
        <p:nvPicPr>
          <p:cNvPr id="19460" name="Picture 4" descr="http://www.holidaytraveler.net/wp-content/uploads/2011/02/ayers-rock-central-australia-aunt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839841" cy="323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Essence of the ancestors can be found…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selected individuals are allowed to visit these sacred spaces.</a:t>
            </a:r>
          </a:p>
          <a:p>
            <a:r>
              <a:rPr lang="en-US" dirty="0" smtClean="0"/>
              <a:t>As a form of ritual they have to follow the path that the ancestors </a:t>
            </a:r>
          </a:p>
          <a:p>
            <a:pPr lvl="1"/>
            <a:r>
              <a:rPr lang="en-US" dirty="0" smtClean="0"/>
              <a:t>This reenacts the mythic events of the dreaming.</a:t>
            </a:r>
            <a:endParaRPr lang="en-US" dirty="0" smtClean="0"/>
          </a:p>
          <a:p>
            <a:r>
              <a:rPr lang="en-US" dirty="0" smtClean="0"/>
              <a:t>“Mythic Geography”</a:t>
            </a:r>
          </a:p>
          <a:p>
            <a:pPr lvl="1"/>
            <a:r>
              <a:rPr lang="en-US" dirty="0" smtClean="0"/>
              <a:t>Since all of the land contains sacred powers, nature places an important part of the religious tradition</a:t>
            </a:r>
          </a:p>
          <a:p>
            <a:pPr lvl="1"/>
            <a:r>
              <a:rPr lang="en-US" dirty="0" smtClean="0"/>
              <a:t>Essential connection to the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janesoceania.com/australia_aboriginal_dreamtime/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5230" y="2133600"/>
            <a:ext cx="2938770" cy="2800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7912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Aborigines believe that the spiritual essence of the ancestors are also found within.</a:t>
            </a:r>
          </a:p>
          <a:p>
            <a:r>
              <a:rPr lang="en-US" dirty="0" smtClean="0"/>
              <a:t>Each child is “Animated” by ancestors</a:t>
            </a:r>
          </a:p>
          <a:p>
            <a:pPr lvl="1"/>
            <a:r>
              <a:rPr lang="en-US" dirty="0" smtClean="0"/>
              <a:t>Ritual draws the Ancestors spirit into the unborn child.</a:t>
            </a:r>
          </a:p>
          <a:p>
            <a:r>
              <a:rPr lang="en-US" dirty="0" smtClean="0"/>
              <a:t>Once the child is born, the child has a connection with one of the Ancestors</a:t>
            </a:r>
          </a:p>
          <a:p>
            <a:pPr lvl="1"/>
            <a:r>
              <a:rPr lang="en-US" dirty="0" smtClean="0"/>
              <a:t>This connection is symbolized by a “Totem”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Structure: Taboo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Taboo: certain people are forbidden from participating in certain rituals</a:t>
            </a:r>
          </a:p>
          <a:p>
            <a:pPr lvl="1"/>
            <a:r>
              <a:rPr lang="en-US" dirty="0" smtClean="0"/>
              <a:t>Only certain individuals are allowed to participate because of the sacred nature involved.</a:t>
            </a:r>
          </a:p>
          <a:p>
            <a:pPr lvl="1"/>
            <a:r>
              <a:rPr lang="en-US" dirty="0" smtClean="0"/>
              <a:t>I.e..  </a:t>
            </a:r>
          </a:p>
          <a:p>
            <a:pPr lvl="2"/>
            <a:r>
              <a:rPr lang="en-US" dirty="0" smtClean="0"/>
              <a:t>Sacred sites are only for men</a:t>
            </a:r>
          </a:p>
          <a:p>
            <a:pPr lvl="2"/>
            <a:r>
              <a:rPr lang="en-US" dirty="0" smtClean="0"/>
              <a:t>Animating and childbirth are only for women</a:t>
            </a:r>
          </a:p>
          <a:p>
            <a:pPr lvl="2"/>
            <a:r>
              <a:rPr lang="en-US" dirty="0" smtClean="0"/>
              <a:t>Restrictions are also about maturity.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105400" cy="4846320"/>
          </a:xfrm>
        </p:spPr>
        <p:txBody>
          <a:bodyPr/>
          <a:lstStyle/>
          <a:p>
            <a:r>
              <a:rPr lang="en-US" dirty="0" smtClean="0"/>
              <a:t>Young people achieve Religious maturity through training and eventually initiation</a:t>
            </a:r>
          </a:p>
          <a:p>
            <a:r>
              <a:rPr lang="en-US" dirty="0" smtClean="0"/>
              <a:t>It involves a “symbolic death”</a:t>
            </a:r>
          </a:p>
          <a:p>
            <a:r>
              <a:rPr lang="en-US" dirty="0" smtClean="0"/>
              <a:t>Each tribe has different ceremonies</a:t>
            </a:r>
          </a:p>
          <a:p>
            <a:pPr lvl="1"/>
            <a:r>
              <a:rPr lang="en-US" dirty="0" smtClean="0"/>
              <a:t>Takes place during puberty, from ages 9 -12</a:t>
            </a:r>
          </a:p>
          <a:p>
            <a:pPr lvl="1"/>
            <a:r>
              <a:rPr lang="en-US" dirty="0" smtClean="0"/>
              <a:t>Rituals takes place for months.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5" name="Picture 2" descr="http://aboriginalart.com.au/images/dg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3400425" cy="527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 for women were more private and less invasive</a:t>
            </a:r>
          </a:p>
          <a:p>
            <a:pPr lvl="1"/>
            <a:r>
              <a:rPr lang="en-US" dirty="0" smtClean="0"/>
              <a:t>Exclusion from tribe</a:t>
            </a:r>
          </a:p>
          <a:p>
            <a:pPr lvl="1"/>
            <a:r>
              <a:rPr lang="en-US" dirty="0" smtClean="0"/>
              <a:t>Body marking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Painting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webpages.uidaho.edu/~rfrey/images/220/Ritual/AA-Tiwi-Four-Danc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33800" cy="4981987"/>
          </a:xfrm>
          <a:prstGeom prst="rect">
            <a:avLst/>
          </a:prstGeom>
          <a:noFill/>
        </p:spPr>
      </p:pic>
      <p:pic>
        <p:nvPicPr>
          <p:cNvPr id="31748" name="Picture 4" descr="http://www.webpages.uidaho.edu/~rfrey/images/220/Ritual/AA-Cer-Wind-To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400"/>
            <a:ext cx="35052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Alkira-Kiuma</a:t>
            </a:r>
            <a:r>
              <a:rPr lang="en-US" dirty="0" smtClean="0"/>
              <a:t> Ceremony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Tossing Ceremony of the </a:t>
            </a:r>
            <a:r>
              <a:rPr lang="en-US" dirty="0" err="1" smtClean="0"/>
              <a:t>Aranda</a:t>
            </a:r>
            <a:r>
              <a:rPr lang="en-US" dirty="0" smtClean="0"/>
              <a:t> Tribe</a:t>
            </a:r>
            <a:endParaRPr lang="en-US" dirty="0"/>
          </a:p>
        </p:txBody>
      </p:sp>
      <p:pic>
        <p:nvPicPr>
          <p:cNvPr id="30722" name="Picture 2" descr="http://www.webpages.uidaho.edu/~rfrey/images/220/Passage/ABArand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5638800" cy="447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Tooth Knocking Ceremony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www.webpages.uidaho.edu/~rfrey/images/220/Passage/ABTeeth-Kno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581809" cy="4914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6477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WESLEY CHAPEL — No matter how hot it gets on the sauna of a practice field at Wesley Chapel High, Ahmed </a:t>
            </a:r>
            <a:r>
              <a:rPr lang="en-US" sz="3200" dirty="0" err="1" smtClean="0"/>
              <a:t>Elshaer</a:t>
            </a:r>
            <a:r>
              <a:rPr lang="en-US" sz="3200" dirty="0" smtClean="0"/>
              <a:t> will not drink.</a:t>
            </a:r>
          </a:p>
          <a:p>
            <a:endParaRPr lang="en-US" sz="3200" dirty="0" smtClean="0"/>
          </a:p>
          <a:p>
            <a:r>
              <a:rPr lang="en-US" sz="3200" dirty="0" smtClean="0"/>
              <a:t>No matter how faint the senior offensive lineman feels, he will not eat. Now matter how tough things get for the 16-year-old Muslim, he will not cave.</a:t>
            </a:r>
          </a:p>
        </p:txBody>
      </p:sp>
      <p:pic>
        <p:nvPicPr>
          <p:cNvPr id="26626" name="Picture 2" descr="No compromises on faith or football for Wesley Chapel lin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911475" cy="291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Circumcision </a:t>
            </a:r>
            <a:r>
              <a:rPr lang="en-US" dirty="0" smtClean="0"/>
              <a:t>and </a:t>
            </a:r>
            <a:r>
              <a:rPr lang="en-US" dirty="0" err="1" smtClean="0"/>
              <a:t>subincision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webpages.uidaho.edu/~rfrey/images/220/Passage/ABWarramungaS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482678" cy="4114800"/>
          </a:xfrm>
          <a:prstGeom prst="rect">
            <a:avLst/>
          </a:prstGeom>
          <a:noFill/>
        </p:spPr>
      </p:pic>
      <p:pic>
        <p:nvPicPr>
          <p:cNvPr id="32772" name="Picture 4" descr="http://www.webpages.uidaho.edu/~rfrey/images/220/Passage/ABsubinci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488359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Wilyaru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ritual</a:t>
            </a:r>
          </a:p>
          <a:p>
            <a:pPr lvl="1"/>
            <a:r>
              <a:rPr lang="en-US" dirty="0" smtClean="0"/>
              <a:t>Connection to past relatives</a:t>
            </a:r>
          </a:p>
          <a:p>
            <a:r>
              <a:rPr lang="en-US" dirty="0" smtClean="0"/>
              <a:t>Beating of the neck and back</a:t>
            </a:r>
          </a:p>
          <a:p>
            <a:pPr lvl="1"/>
            <a:r>
              <a:rPr lang="en-US" dirty="0" smtClean="0"/>
              <a:t>Scars are important</a:t>
            </a:r>
          </a:p>
          <a:p>
            <a:r>
              <a:rPr lang="en-US" dirty="0" smtClean="0"/>
              <a:t>Wandering alone for months</a:t>
            </a:r>
            <a:endParaRPr lang="en-US" dirty="0"/>
          </a:p>
        </p:txBody>
      </p:sp>
      <p:pic>
        <p:nvPicPr>
          <p:cNvPr id="21508" name="Picture 4" descr="http://thebsreport.files.wordpress.com/2009/10/hunter.jpg?w=500&amp;h=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237" y="1447800"/>
            <a:ext cx="362293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Elshaer</a:t>
            </a:r>
            <a:r>
              <a:rPr lang="en-US" sz="3200" dirty="0" smtClean="0"/>
              <a:t> is fasting from all food and drink from sunup to sundown for Ramadan, the Muslim holy month that lasts all of August.</a:t>
            </a:r>
          </a:p>
          <a:p>
            <a:r>
              <a:rPr lang="en-US" sz="3200" dirty="0" smtClean="0"/>
              <a:t>That means no water or sports drinks during the opening weeks of high school football practice — even as the heat index is expected to reach triple digits and concern about heatstroke is growing nationwide.</a:t>
            </a:r>
          </a:p>
          <a:p>
            <a:r>
              <a:rPr lang="en-US" sz="3200" dirty="0" smtClean="0"/>
              <a:t>“If it’s my time, it’s my time,” </a:t>
            </a:r>
            <a:r>
              <a:rPr lang="en-US" sz="3200" dirty="0" err="1" smtClean="0"/>
              <a:t>Elshaer</a:t>
            </a:r>
            <a:r>
              <a:rPr lang="en-US" sz="3200" dirty="0" smtClean="0"/>
              <a:t> said. “If not, God watches over me.”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whatbird.com/forums/forums/storage/22/11303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267075"/>
            <a:ext cx="5238750" cy="3590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838200"/>
            <a:ext cx="5105400" cy="1648968"/>
          </a:xfrm>
        </p:spPr>
        <p:txBody>
          <a:bodyPr/>
          <a:lstStyle/>
          <a:p>
            <a:pPr algn="l"/>
            <a:r>
              <a:rPr lang="en-US" dirty="0" smtClean="0"/>
              <a:t>Primal Religious Traditions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5908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Chapter 2</a:t>
            </a:r>
            <a:endParaRPr lang="en-US" sz="3200" dirty="0"/>
          </a:p>
        </p:txBody>
      </p:sp>
      <p:pic>
        <p:nvPicPr>
          <p:cNvPr id="16390" name="Picture 6" descr="http://paranormalutopia.com/wp-content/uploads/2010/12/svABORIGINES_wideweb__470x3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4767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Primal Religions?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prehistoric times, groups throughout the world have been practicing their own unique form of Religion.</a:t>
            </a:r>
          </a:p>
          <a:p>
            <a:endParaRPr lang="en-US" dirty="0" smtClean="0"/>
          </a:p>
          <a:p>
            <a:r>
              <a:rPr lang="en-US" dirty="0" smtClean="0"/>
              <a:t>We call some of them primal</a:t>
            </a:r>
          </a:p>
          <a:p>
            <a:pPr lvl="1"/>
            <a:r>
              <a:rPr lang="en-US" dirty="0" smtClean="0"/>
              <a:t>They come before modern religious traditions</a:t>
            </a:r>
          </a:p>
          <a:p>
            <a:pPr lvl="1"/>
            <a:r>
              <a:rPr lang="en-US" dirty="0" smtClean="0"/>
              <a:t>Primal: The first, original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Primal religions?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us understand Mythic aspect of Religion</a:t>
            </a:r>
          </a:p>
          <a:p>
            <a:pPr lvl="1"/>
            <a:r>
              <a:rPr lang="en-US" dirty="0" smtClean="0"/>
              <a:t>Unlike modern religions, Primal religions have kept their mythic traditions.  </a:t>
            </a:r>
          </a:p>
          <a:p>
            <a:pPr lvl="1"/>
            <a:r>
              <a:rPr lang="en-US" dirty="0" smtClean="0"/>
              <a:t>These traditions help explain the essence of their philosophy</a:t>
            </a:r>
          </a:p>
          <a:p>
            <a:r>
              <a:rPr lang="en-US" dirty="0" smtClean="0"/>
              <a:t>Religions find similarities with primal religions.</a:t>
            </a:r>
          </a:p>
          <a:p>
            <a:pPr lvl="1"/>
            <a:r>
              <a:rPr lang="en-US" dirty="0" smtClean="0"/>
              <a:t>Hinduism, Judaism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 Aborigines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people of Australia</a:t>
            </a:r>
            <a:endParaRPr lang="en-US" dirty="0"/>
          </a:p>
        </p:txBody>
      </p:sp>
      <p:pic>
        <p:nvPicPr>
          <p:cNvPr id="1026" name="Picture 2" descr="http://4.bp.blogspot.com/_NnvOI_SWsCE/TM-kPrmoE2I/AAAAAAAAAv0/iV7kqeG0-r4/s1600/australia-aborigines-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038600" cy="2897257"/>
          </a:xfrm>
          <a:prstGeom prst="rect">
            <a:avLst/>
          </a:prstGeom>
          <a:noFill/>
        </p:spPr>
      </p:pic>
      <p:pic>
        <p:nvPicPr>
          <p:cNvPr id="1028" name="Picture 4" descr="http://www.donsmaps.com/images3/aboriginespearwoo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880418" cy="3097104"/>
          </a:xfrm>
          <a:prstGeom prst="rect">
            <a:avLst/>
          </a:prstGeom>
          <a:noFill/>
        </p:spPr>
      </p:pic>
      <p:pic>
        <p:nvPicPr>
          <p:cNvPr id="1030" name="Picture 6" descr="http://www.crystalinks.com/aborigin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386715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495800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Mythic time when the “Ancestors” or ancestral beings , spiritual beings, roamed the earth.</a:t>
            </a:r>
          </a:p>
          <a:p>
            <a:endParaRPr lang="en-US" dirty="0" smtClean="0"/>
          </a:p>
          <a:p>
            <a:r>
              <a:rPr lang="en-US" dirty="0" smtClean="0"/>
              <a:t>Ancestors: gave shape to everything in the world, even the first human beings.</a:t>
            </a:r>
          </a:p>
          <a:p>
            <a:endParaRPr lang="en-US" dirty="0" smtClean="0"/>
          </a:p>
          <a:p>
            <a:r>
              <a:rPr lang="en-US" dirty="0" smtClean="0"/>
              <a:t>Organized each tribe and gave them language, culture, rules…</a:t>
            </a:r>
            <a:endParaRPr lang="en-US" dirty="0"/>
          </a:p>
        </p:txBody>
      </p:sp>
      <p:pic>
        <p:nvPicPr>
          <p:cNvPr id="17410" name="Picture 2" descr="http://www.crystalinks.com/dream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719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err="1" smtClean="0"/>
              <a:t>Bohra</a:t>
            </a:r>
            <a:r>
              <a:rPr lang="en-US" dirty="0" smtClean="0"/>
              <a:t> the Kangaroo and </a:t>
            </a:r>
            <a:r>
              <a:rPr lang="en-US" dirty="0" err="1" smtClean="0"/>
              <a:t>Dinewan</a:t>
            </a:r>
            <a:r>
              <a:rPr lang="en-US" dirty="0" smtClean="0"/>
              <a:t> the </a:t>
            </a:r>
            <a:r>
              <a:rPr lang="en-US" dirty="0" smtClean="0"/>
              <a:t>Emu: Light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0440" cy="4525963"/>
          </a:xfrm>
        </p:spPr>
        <p:txBody>
          <a:bodyPr/>
          <a:lstStyle/>
          <a:p>
            <a:r>
              <a:rPr lang="en-US" dirty="0" err="1" smtClean="0"/>
              <a:t>Bangarra</a:t>
            </a:r>
            <a:r>
              <a:rPr lang="en-US" dirty="0" smtClean="0"/>
              <a:t> the Lizard: Water</a:t>
            </a:r>
            <a:endParaRPr lang="en-US" dirty="0"/>
          </a:p>
        </p:txBody>
      </p:sp>
      <p:pic>
        <p:nvPicPr>
          <p:cNvPr id="18438" name="Picture 6" descr="Bohra the Kangaroo and Dinewan the Em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3581400" cy="3657600"/>
          </a:xfrm>
          <a:prstGeom prst="rect">
            <a:avLst/>
          </a:prstGeom>
          <a:noFill/>
        </p:spPr>
      </p:pic>
      <p:pic>
        <p:nvPicPr>
          <p:cNvPr id="18440" name="Picture 8" descr="The Origin of Water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0"/>
            <a:ext cx="4339771" cy="364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276</TotalTime>
  <Words>607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Slide 1</vt:lpstr>
      <vt:lpstr>Slide 2</vt:lpstr>
      <vt:lpstr>Slide 3</vt:lpstr>
      <vt:lpstr>Primal Religious Traditions</vt:lpstr>
      <vt:lpstr>What are Primal Religions?</vt:lpstr>
      <vt:lpstr>Why study Primal religions?</vt:lpstr>
      <vt:lpstr>Australian Aborigines</vt:lpstr>
      <vt:lpstr>The dreaming</vt:lpstr>
      <vt:lpstr>The Dreaming…</vt:lpstr>
      <vt:lpstr>The Dreaming…</vt:lpstr>
      <vt:lpstr>Sacred places</vt:lpstr>
      <vt:lpstr>Essence of the ancestors can be found…</vt:lpstr>
      <vt:lpstr>Essence within</vt:lpstr>
      <vt:lpstr>Social Structure: Taboo</vt:lpstr>
      <vt:lpstr>Initiation</vt:lpstr>
      <vt:lpstr>Initiation for Women</vt:lpstr>
      <vt:lpstr>Body Painting Ceremony</vt:lpstr>
      <vt:lpstr>Alkira-Kiuma Ceremony </vt:lpstr>
      <vt:lpstr>Tooth Knocking Ceremony</vt:lpstr>
      <vt:lpstr>Circumcision and subincision</vt:lpstr>
      <vt:lpstr>Wilyaru</vt:lpstr>
    </vt:vector>
  </TitlesOfParts>
  <Company>SGHS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Primal Religious Traditions</dc:title>
  <dc:creator>Labuser</dc:creator>
  <cp:lastModifiedBy>Labuser</cp:lastModifiedBy>
  <cp:revision>16</cp:revision>
  <dcterms:created xsi:type="dcterms:W3CDTF">2011-08-12T15:43:58Z</dcterms:created>
  <dcterms:modified xsi:type="dcterms:W3CDTF">2011-08-12T20:20:39Z</dcterms:modified>
</cp:coreProperties>
</file>