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4817"/>
  <ax:ocxPr ax:name="_cy" ax:value="9948"/>
  <ax:ocxPr ax:name="FlashVars" ax:value=""/>
  <ax:ocxPr ax:name="Movie" ax:value="http://www.youtube.com/v/ctE69eMYEok"/>
  <ax:ocxPr ax:name="Src" ax:value="http://www.youtube.com/v/ctE69eMYEok"/>
  <ax:ocxPr ax:name="WMode" ax:value="Window"/>
  <ax:ocxPr ax:name="Play" ax:value="0"/>
  <ax:ocxPr ax:name="Loop" ax:value="0"/>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FBB57-1586-483B-B20F-E3348BF95ACF}" type="datetimeFigureOut">
              <a:rPr lang="en-US" smtClean="0"/>
              <a:pPr/>
              <a:t>4/6/2011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2F021-2299-4E29-A0CF-F1BEA3A52EF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2651770-9BA5-46EE-AC5A-68C071EEEB33}" type="datetimeFigureOut">
              <a:rPr lang="en-US" smtClean="0"/>
              <a:pPr/>
              <a:t>4/6/2011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108E36B-3006-4215-8998-A506733696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2651770-9BA5-46EE-AC5A-68C071EEEB33}" type="datetimeFigureOut">
              <a:rPr lang="en-US" smtClean="0"/>
              <a:pPr/>
              <a:t>4/6/2011</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108E36B-3006-4215-8998-A506733696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2651770-9BA5-46EE-AC5A-68C071EEEB33}" type="datetimeFigureOut">
              <a:rPr lang="en-US" smtClean="0"/>
              <a:pPr/>
              <a:t>4/6/2011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108E36B-3006-4215-8998-A506733696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2651770-9BA5-46EE-AC5A-68C071EEEB33}" type="datetimeFigureOut">
              <a:rPr lang="en-US" smtClean="0"/>
              <a:pPr/>
              <a:t>4/6/2011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108E36B-3006-4215-8998-A506733696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2651770-9BA5-46EE-AC5A-68C071EEEB33}" type="datetimeFigureOut">
              <a:rPr lang="en-US" smtClean="0"/>
              <a:pPr/>
              <a:t>4/6/2011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108E36B-3006-4215-8998-A50673369613}"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2651770-9BA5-46EE-AC5A-68C071EEEB33}" type="datetimeFigureOut">
              <a:rPr lang="en-US" smtClean="0"/>
              <a:pPr/>
              <a:t>4/6/2011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108E36B-3006-4215-8998-A506733696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572000"/>
            <a:ext cx="6477000" cy="1295400"/>
          </a:xfrm>
        </p:spPr>
        <p:txBody>
          <a:bodyPr>
            <a:normAutofit/>
          </a:bodyPr>
          <a:lstStyle/>
          <a:p>
            <a:r>
              <a:rPr lang="en-US" sz="6000" dirty="0" smtClean="0"/>
              <a:t>Sexuality</a:t>
            </a:r>
            <a:endParaRPr lang="en-US" sz="6000" dirty="0"/>
          </a:p>
        </p:txBody>
      </p:sp>
      <p:sp>
        <p:nvSpPr>
          <p:cNvPr id="3" name="Subtitle 2"/>
          <p:cNvSpPr>
            <a:spLocks noGrp="1"/>
          </p:cNvSpPr>
          <p:nvPr>
            <p:ph type="subTitle" idx="1"/>
          </p:nvPr>
        </p:nvSpPr>
        <p:spPr/>
        <p:txBody>
          <a:bodyPr/>
          <a:lstStyle/>
          <a:p>
            <a:r>
              <a:rPr lang="en-US" dirty="0" smtClean="0"/>
              <a:t>Energy for relating with others</a:t>
            </a:r>
            <a:endParaRPr lang="en-US" dirty="0"/>
          </a:p>
        </p:txBody>
      </p:sp>
      <p:pic>
        <p:nvPicPr>
          <p:cNvPr id="23554" name="Picture 2" descr="http://www.mimosaspirit.com/images/Love%20and%20relationships.jpg"/>
          <p:cNvPicPr>
            <a:picLocks noChangeAspect="1" noChangeArrowheads="1"/>
          </p:cNvPicPr>
          <p:nvPr/>
        </p:nvPicPr>
        <p:blipFill>
          <a:blip r:embed="rId2" cstate="print"/>
          <a:srcRect/>
          <a:stretch>
            <a:fillRect/>
          </a:stretch>
        </p:blipFill>
        <p:spPr bwMode="auto">
          <a:xfrm>
            <a:off x="762000" y="1600200"/>
            <a:ext cx="3356657"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Boyfriend or Girlfriend</a:t>
            </a:r>
            <a:endParaRPr lang="en-US" dirty="0"/>
          </a:p>
        </p:txBody>
      </p:sp>
      <p:sp>
        <p:nvSpPr>
          <p:cNvPr id="3" name="Content Placeholder 2"/>
          <p:cNvSpPr>
            <a:spLocks noGrp="1"/>
          </p:cNvSpPr>
          <p:nvPr>
            <p:ph idx="1"/>
          </p:nvPr>
        </p:nvSpPr>
        <p:spPr/>
        <p:txBody>
          <a:bodyPr/>
          <a:lstStyle/>
          <a:p>
            <a:r>
              <a:rPr lang="en-US" dirty="0" smtClean="0"/>
              <a:t>“Love is friendship set on fire.”</a:t>
            </a:r>
            <a:endParaRPr lang="en-US" dirty="0"/>
          </a:p>
        </p:txBody>
      </p:sp>
      <p:pic>
        <p:nvPicPr>
          <p:cNvPr id="24578" name="Picture 2" descr="http://images.mylot.com/userImages/images/postphotos/2453572.jpg"/>
          <p:cNvPicPr>
            <a:picLocks noChangeAspect="1" noChangeArrowheads="1"/>
          </p:cNvPicPr>
          <p:nvPr/>
        </p:nvPicPr>
        <p:blipFill>
          <a:blip r:embed="rId2" cstate="print"/>
          <a:srcRect/>
          <a:stretch>
            <a:fillRect/>
          </a:stretch>
        </p:blipFill>
        <p:spPr bwMode="auto">
          <a:xfrm>
            <a:off x="2057400" y="2286000"/>
            <a:ext cx="3810000" cy="3552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Husband and wife</a:t>
            </a:r>
            <a:endParaRPr lang="en-US" dirty="0"/>
          </a:p>
        </p:txBody>
      </p:sp>
      <p:sp>
        <p:nvSpPr>
          <p:cNvPr id="3" name="Content Placeholder 2"/>
          <p:cNvSpPr>
            <a:spLocks noGrp="1"/>
          </p:cNvSpPr>
          <p:nvPr>
            <p:ph idx="1"/>
          </p:nvPr>
        </p:nvSpPr>
        <p:spPr/>
        <p:txBody>
          <a:bodyPr/>
          <a:lstStyle/>
          <a:p>
            <a:r>
              <a:rPr lang="en-US" dirty="0" smtClean="0"/>
              <a:t>“Two souls with but a single thought, two hearts that beat as one.”</a:t>
            </a:r>
            <a:endParaRPr lang="en-US" dirty="0"/>
          </a:p>
        </p:txBody>
      </p:sp>
      <p:pic>
        <p:nvPicPr>
          <p:cNvPr id="25606" name="Picture 6" descr="http://www.samedaymarriage.com/marriage/images/marriage5.jpg"/>
          <p:cNvPicPr>
            <a:picLocks noChangeAspect="1" noChangeArrowheads="1"/>
          </p:cNvPicPr>
          <p:nvPr/>
        </p:nvPicPr>
        <p:blipFill>
          <a:blip r:embed="rId2" cstate="print"/>
          <a:srcRect/>
          <a:stretch>
            <a:fillRect/>
          </a:stretch>
        </p:blipFill>
        <p:spPr bwMode="auto">
          <a:xfrm>
            <a:off x="2743200" y="2895600"/>
            <a:ext cx="2847975" cy="3800476"/>
          </a:xfrm>
          <a:prstGeom prst="rect">
            <a:avLst/>
          </a:prstGeom>
          <a:noFill/>
        </p:spPr>
      </p:pic>
      <p:pic>
        <p:nvPicPr>
          <p:cNvPr id="25602" name="Picture 2" descr="http://static.photaki.com/romantic-old-husband-wife-hugs_256759.jpg"/>
          <p:cNvPicPr>
            <a:picLocks noChangeAspect="1" noChangeArrowheads="1"/>
          </p:cNvPicPr>
          <p:nvPr/>
        </p:nvPicPr>
        <p:blipFill>
          <a:blip r:embed="rId3" cstate="print"/>
          <a:srcRect/>
          <a:stretch>
            <a:fillRect/>
          </a:stretch>
        </p:blipFill>
        <p:spPr bwMode="auto">
          <a:xfrm>
            <a:off x="5791200" y="3733800"/>
            <a:ext cx="2514600" cy="2201279"/>
          </a:xfrm>
          <a:prstGeom prst="rect">
            <a:avLst/>
          </a:prstGeom>
          <a:noFill/>
        </p:spPr>
      </p:pic>
      <p:pic>
        <p:nvPicPr>
          <p:cNvPr id="25604" name="Picture 4" descr="http://unitedfamiliesinternational.files.wordpress.com/2009/09/wedding_rings.jpg"/>
          <p:cNvPicPr>
            <a:picLocks noChangeAspect="1" noChangeArrowheads="1"/>
          </p:cNvPicPr>
          <p:nvPr/>
        </p:nvPicPr>
        <p:blipFill>
          <a:blip r:embed="rId4" cstate="print"/>
          <a:srcRect/>
          <a:stretch>
            <a:fillRect/>
          </a:stretch>
        </p:blipFill>
        <p:spPr bwMode="auto">
          <a:xfrm>
            <a:off x="0" y="2971800"/>
            <a:ext cx="2667000" cy="2000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Strong energy that can overpower us</a:t>
            </a:r>
            <a:endParaRPr lang="en-US" dirty="0"/>
          </a:p>
        </p:txBody>
      </p:sp>
      <p:sp>
        <p:nvSpPr>
          <p:cNvPr id="3" name="Content Placeholder 2"/>
          <p:cNvSpPr>
            <a:spLocks noGrp="1"/>
          </p:cNvSpPr>
          <p:nvPr>
            <p:ph idx="1"/>
          </p:nvPr>
        </p:nvSpPr>
        <p:spPr/>
        <p:txBody>
          <a:bodyPr/>
          <a:lstStyle/>
          <a:p>
            <a:r>
              <a:rPr lang="en-US" dirty="0" smtClean="0"/>
              <a:t>Sometimes these urges to form relationships make us do stupid things</a:t>
            </a:r>
          </a:p>
          <a:p>
            <a:r>
              <a:rPr lang="en-US" dirty="0" smtClean="0"/>
              <a:t>Because of our urges we tend to distort it beyond what it was originally meant to be.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ways of expressing our sexuality</a:t>
            </a:r>
            <a:endParaRPr lang="en-US" dirty="0"/>
          </a:p>
        </p:txBody>
      </p:sp>
      <p:graphicFrame>
        <p:nvGraphicFramePr>
          <p:cNvPr id="5" name="Content Placeholder 4"/>
          <p:cNvGraphicFramePr>
            <a:graphicFrameLocks noGrp="1"/>
          </p:cNvGraphicFramePr>
          <p:nvPr>
            <p:ph idx="1"/>
          </p:nvPr>
        </p:nvGraphicFramePr>
        <p:xfrm>
          <a:off x="990600" y="1905000"/>
          <a:ext cx="4953000" cy="1737360"/>
        </p:xfrm>
        <a:graphic>
          <a:graphicData uri="http://schemas.openxmlformats.org/drawingml/2006/table">
            <a:tbl>
              <a:tblPr firstRow="1" bandRow="1">
                <a:tableStyleId>{5C22544A-7EE6-4342-B048-85BDC9FD1C3A}</a:tableStyleId>
              </a:tblPr>
              <a:tblGrid>
                <a:gridCol w="4953000"/>
              </a:tblGrid>
              <a:tr h="370840">
                <a:tc>
                  <a:txBody>
                    <a:bodyPr/>
                    <a:lstStyle/>
                    <a:p>
                      <a:r>
                        <a:rPr lang="en-US" dirty="0" smtClean="0"/>
                        <a:t>Let your fountain</a:t>
                      </a:r>
                      <a:r>
                        <a:rPr lang="en-US" baseline="0" dirty="0" smtClean="0"/>
                        <a:t> be blessed,</a:t>
                      </a:r>
                    </a:p>
                    <a:p>
                      <a:r>
                        <a:rPr lang="en-US" baseline="0" dirty="0" smtClean="0"/>
                        <a:t>  and rejoice in the wife of your youth,</a:t>
                      </a:r>
                    </a:p>
                    <a:p>
                      <a:r>
                        <a:rPr lang="en-US" baseline="0" dirty="0" smtClean="0"/>
                        <a:t>  a lovely deer, a graceful doe.</a:t>
                      </a:r>
                    </a:p>
                    <a:p>
                      <a:r>
                        <a:rPr lang="en-US" baseline="0" dirty="0" smtClean="0"/>
                        <a:t>May her breasts satisfy you at all times;</a:t>
                      </a:r>
                    </a:p>
                    <a:p>
                      <a:r>
                        <a:rPr lang="en-US" baseline="0" dirty="0" smtClean="0"/>
                        <a:t>  may you be intoxicated always by her love.</a:t>
                      </a:r>
                      <a:endParaRPr lang="en-US" dirty="0"/>
                    </a:p>
                  </a:txBody>
                  <a:tcPr/>
                </a:tc>
              </a:tr>
            </a:tbl>
          </a:graphicData>
        </a:graphic>
      </p:graphicFrame>
      <p:sp>
        <p:nvSpPr>
          <p:cNvPr id="7" name="TextBox 6"/>
          <p:cNvSpPr txBox="1"/>
          <p:nvPr/>
        </p:nvSpPr>
        <p:spPr>
          <a:xfrm>
            <a:off x="304800" y="3810000"/>
            <a:ext cx="7162800" cy="1938992"/>
          </a:xfrm>
          <a:prstGeom prst="rect">
            <a:avLst/>
          </a:prstGeom>
          <a:noFill/>
        </p:spPr>
        <p:txBody>
          <a:bodyPr wrap="square" rtlCol="0">
            <a:spAutoFit/>
          </a:bodyPr>
          <a:lstStyle/>
          <a:p>
            <a:pPr>
              <a:buFont typeface="Arial" pitchFamily="34" charset="0"/>
              <a:buChar char="•"/>
            </a:pPr>
            <a:r>
              <a:rPr lang="en-US" sz="2400" dirty="0" smtClean="0"/>
              <a:t> In the Hebrew  scriptures, sexual attraction of lovers is described in very moving and passionate terms.</a:t>
            </a:r>
          </a:p>
          <a:p>
            <a:pPr>
              <a:buFont typeface="Arial" pitchFamily="34" charset="0"/>
              <a:buChar char="•"/>
            </a:pPr>
            <a:r>
              <a:rPr lang="en-US" sz="2400" dirty="0" smtClean="0"/>
              <a:t>Saint Paul recognized that the body is a temple.  That it is special.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Mayer vs. Saint Paul</a:t>
            </a:r>
            <a:endParaRPr lang="en-US" dirty="0"/>
          </a:p>
        </p:txBody>
      </p:sp>
      <p:sp>
        <p:nvSpPr>
          <p:cNvPr id="3" name="Content Placeholder 2"/>
          <p:cNvSpPr>
            <a:spLocks noGrp="1"/>
          </p:cNvSpPr>
          <p:nvPr>
            <p:ph idx="1"/>
          </p:nvPr>
        </p:nvSpPr>
        <p:spPr/>
        <p:txBody>
          <a:bodyPr>
            <a:normAutofit/>
          </a:bodyPr>
          <a:lstStyle/>
          <a:p>
            <a:r>
              <a:rPr lang="en-US" sz="2400" dirty="0" smtClean="0"/>
              <a:t>You want love?</a:t>
            </a:r>
            <a:br>
              <a:rPr lang="en-US" sz="2400" dirty="0" smtClean="0"/>
            </a:br>
            <a:r>
              <a:rPr lang="en-US" sz="2400" dirty="0" smtClean="0"/>
              <a:t>We'll make it.</a:t>
            </a:r>
            <a:br>
              <a:rPr lang="en-US" sz="2400" dirty="0" smtClean="0"/>
            </a:br>
            <a:r>
              <a:rPr lang="en-US" sz="2400" dirty="0" smtClean="0"/>
              <a:t>Swim in a deep sea</a:t>
            </a:r>
            <a:br>
              <a:rPr lang="en-US" sz="2400" dirty="0" smtClean="0"/>
            </a:br>
            <a:r>
              <a:rPr lang="en-US" sz="2400" dirty="0" smtClean="0"/>
              <a:t>Of blankets.</a:t>
            </a:r>
            <a:br>
              <a:rPr lang="en-US" sz="2400" dirty="0" smtClean="0"/>
            </a:br>
            <a:r>
              <a:rPr lang="en-US" sz="2400" dirty="0" smtClean="0"/>
              <a:t>Take all your big plans.</a:t>
            </a:r>
            <a:br>
              <a:rPr lang="en-US" sz="2400" dirty="0" smtClean="0"/>
            </a:br>
            <a:r>
              <a:rPr lang="en-US" sz="2400" dirty="0" smtClean="0"/>
              <a:t>And break '</a:t>
            </a:r>
            <a:r>
              <a:rPr lang="en-US" sz="2400" dirty="0" err="1" smtClean="0"/>
              <a:t>em</a:t>
            </a:r>
            <a:r>
              <a:rPr lang="en-US" sz="2400" dirty="0" smtClean="0"/>
              <a:t/>
            </a:r>
            <a:br>
              <a:rPr lang="en-US" sz="2400" dirty="0" smtClean="0"/>
            </a:br>
            <a:r>
              <a:rPr lang="en-US" sz="2400" dirty="0" smtClean="0"/>
              <a:t>This is bound to be awhile.</a:t>
            </a:r>
          </a:p>
          <a:p>
            <a:endParaRPr lang="en-US" sz="2400" dirty="0" smtClean="0"/>
          </a:p>
          <a:p>
            <a:pPr>
              <a:buNone/>
            </a:pPr>
            <a:r>
              <a:rPr lang="en-US" sz="2400" dirty="0" smtClean="0"/>
              <a:t>	You’re body is a wonderland!</a:t>
            </a:r>
            <a:endParaRPr lang="en-US" sz="2400" dirty="0"/>
          </a:p>
        </p:txBody>
      </p:sp>
      <p:pic>
        <p:nvPicPr>
          <p:cNvPr id="26626" name="Picture 2" descr="http://www.exposay.com/celebrity-photos/john-mayer-2007-clive-davis-pre-grammy-awards-party-1mBXp6.jpg"/>
          <p:cNvPicPr>
            <a:picLocks noChangeAspect="1" noChangeArrowheads="1"/>
          </p:cNvPicPr>
          <p:nvPr/>
        </p:nvPicPr>
        <p:blipFill>
          <a:blip r:embed="rId2" cstate="print"/>
          <a:srcRect/>
          <a:stretch>
            <a:fillRect/>
          </a:stretch>
        </p:blipFill>
        <p:spPr bwMode="auto">
          <a:xfrm>
            <a:off x="5029200" y="1752600"/>
            <a:ext cx="2777613" cy="43053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Mayer vs. Saint Paul</a:t>
            </a:r>
            <a:endParaRPr lang="en-US" dirty="0"/>
          </a:p>
        </p:txBody>
      </p:sp>
      <p:sp>
        <p:nvSpPr>
          <p:cNvPr id="3" name="Content Placeholder 2"/>
          <p:cNvSpPr>
            <a:spLocks noGrp="1"/>
          </p:cNvSpPr>
          <p:nvPr>
            <p:ph idx="1"/>
          </p:nvPr>
        </p:nvSpPr>
        <p:spPr/>
        <p:txBody>
          <a:bodyPr/>
          <a:lstStyle/>
          <a:p>
            <a:r>
              <a:rPr lang="en-US" dirty="0" smtClean="0"/>
              <a:t>Your body is wonderland!!!</a:t>
            </a:r>
          </a:p>
          <a:p>
            <a:r>
              <a:rPr lang="en-US" dirty="0" smtClean="0"/>
              <a:t>But your Body is to be used for love, not for selfish enjoyment that implies no commitment to the other person.</a:t>
            </a:r>
            <a:endParaRPr lang="en-US" dirty="0"/>
          </a:p>
        </p:txBody>
      </p:sp>
      <p:pic>
        <p:nvPicPr>
          <p:cNvPr id="29698" name="Picture 2" descr="http://www.fullissue.com/wp-content/uploads/2010/03/SAINT-PAUL.jpg"/>
          <p:cNvPicPr>
            <a:picLocks noChangeAspect="1" noChangeArrowheads="1"/>
          </p:cNvPicPr>
          <p:nvPr/>
        </p:nvPicPr>
        <p:blipFill>
          <a:blip r:embed="rId2" cstate="print"/>
          <a:srcRect/>
          <a:stretch>
            <a:fillRect/>
          </a:stretch>
        </p:blipFill>
        <p:spPr bwMode="auto">
          <a:xfrm>
            <a:off x="4419600" y="3352800"/>
            <a:ext cx="3715435"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Sexuality: Christian Perspective</a:t>
            </a:r>
            <a:endParaRPr lang="en-US" sz="4000" dirty="0"/>
          </a:p>
        </p:txBody>
      </p:sp>
      <p:sp>
        <p:nvSpPr>
          <p:cNvPr id="3" name="Content Placeholder 2"/>
          <p:cNvSpPr>
            <a:spLocks noGrp="1"/>
          </p:cNvSpPr>
          <p:nvPr>
            <p:ph idx="1"/>
          </p:nvPr>
        </p:nvSpPr>
        <p:spPr/>
        <p:txBody>
          <a:bodyPr>
            <a:normAutofit fontScale="92500"/>
          </a:bodyPr>
          <a:lstStyle/>
          <a:p>
            <a:r>
              <a:rPr lang="en-US" dirty="0" smtClean="0"/>
              <a:t>Often times when Religion classes talk about Sexuality we ask the question:</a:t>
            </a:r>
          </a:p>
          <a:p>
            <a:pPr lvl="1"/>
            <a:r>
              <a:rPr lang="en-US" sz="2800" dirty="0" smtClean="0"/>
              <a:t>Should we have sex? </a:t>
            </a:r>
          </a:p>
          <a:p>
            <a:pPr lvl="1"/>
            <a:r>
              <a:rPr lang="en-US" sz="2800" dirty="0" smtClean="0"/>
              <a:t>Yes or no?</a:t>
            </a:r>
          </a:p>
          <a:p>
            <a:pPr lvl="1"/>
            <a:endParaRPr lang="en-US" sz="2800" dirty="0" smtClean="0"/>
          </a:p>
          <a:p>
            <a:pPr lvl="1"/>
            <a:endParaRPr lang="en-US" sz="2800" dirty="0" smtClean="0"/>
          </a:p>
          <a:p>
            <a:pPr lvl="1"/>
            <a:endParaRPr lang="en-US" sz="2800" dirty="0" smtClean="0"/>
          </a:p>
          <a:p>
            <a:pPr lvl="1"/>
            <a:endParaRPr lang="en-US" sz="2800" dirty="0" smtClean="0"/>
          </a:p>
          <a:p>
            <a:endParaRPr lang="en-US" sz="3100" dirty="0" smtClean="0"/>
          </a:p>
          <a:p>
            <a:r>
              <a:rPr lang="en-US" sz="3100" dirty="0" smtClean="0"/>
              <a:t>Sex is only a part of human sexuality!!!</a:t>
            </a:r>
            <a:endParaRPr lang="en-US" sz="3100" dirty="0"/>
          </a:p>
        </p:txBody>
      </p:sp>
      <p:pic>
        <p:nvPicPr>
          <p:cNvPr id="26626" name="Picture 2" descr="http://www.toastmasters.org/OtherImages/MemberQuestions.aspx"/>
          <p:cNvPicPr>
            <a:picLocks noChangeAspect="1" noChangeArrowheads="1"/>
          </p:cNvPicPr>
          <p:nvPr/>
        </p:nvPicPr>
        <p:blipFill>
          <a:blip r:embed="rId2" cstate="print"/>
          <a:srcRect/>
          <a:stretch>
            <a:fillRect/>
          </a:stretch>
        </p:blipFill>
        <p:spPr bwMode="auto">
          <a:xfrm>
            <a:off x="4419600" y="2514600"/>
            <a:ext cx="2703137" cy="3133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Humans created in God’s image</a:t>
            </a:r>
            <a:endParaRPr lang="en-US" dirty="0"/>
          </a:p>
        </p:txBody>
      </p:sp>
      <p:sp>
        <p:nvSpPr>
          <p:cNvPr id="3" name="Content Placeholder 2"/>
          <p:cNvSpPr>
            <a:spLocks noGrp="1"/>
          </p:cNvSpPr>
          <p:nvPr>
            <p:ph idx="1"/>
          </p:nvPr>
        </p:nvSpPr>
        <p:spPr/>
        <p:txBody>
          <a:bodyPr/>
          <a:lstStyle/>
          <a:p>
            <a:r>
              <a:rPr lang="en-US" dirty="0" smtClean="0"/>
              <a:t>“So God created humankind in his image, in the image of God he created them; male and female he created them.” (Gen 1:27)</a:t>
            </a:r>
          </a:p>
          <a:p>
            <a:r>
              <a:rPr lang="en-US" dirty="0" smtClean="0"/>
              <a:t>We were created as “Sexual creatures”</a:t>
            </a:r>
          </a:p>
          <a:p>
            <a:pPr lvl="1"/>
            <a:r>
              <a:rPr lang="en-US" dirty="0" smtClean="0"/>
              <a:t>It is at the center of who we are</a:t>
            </a:r>
          </a:p>
          <a:p>
            <a:pPr lvl="1"/>
            <a:r>
              <a:rPr lang="en-US" dirty="0" smtClean="0"/>
              <a:t>We were created to:</a:t>
            </a:r>
          </a:p>
          <a:p>
            <a:pPr lvl="2"/>
            <a:r>
              <a:rPr lang="en-US" dirty="0" smtClean="0"/>
              <a:t>Love</a:t>
            </a:r>
          </a:p>
          <a:p>
            <a:pPr lvl="2"/>
            <a:r>
              <a:rPr lang="en-US" dirty="0" smtClean="0"/>
              <a:t>Be loved</a:t>
            </a:r>
          </a:p>
          <a:p>
            <a:r>
              <a:rPr lang="en-US" dirty="0" smtClean="0"/>
              <a:t>We were made for relationships</a:t>
            </a:r>
          </a:p>
          <a:p>
            <a:pPr lvl="1"/>
            <a:r>
              <a:rPr lang="en-US" dirty="0" smtClean="0"/>
              <a:t>We long for relationships</a:t>
            </a:r>
          </a:p>
          <a:p>
            <a:pPr lvl="1"/>
            <a:r>
              <a:rPr lang="en-US" dirty="0" smtClean="0"/>
              <a:t>Just like God longs for a relationship</a:t>
            </a:r>
          </a:p>
        </p:txBody>
      </p:sp>
      <p:pic>
        <p:nvPicPr>
          <p:cNvPr id="39940" name="Picture 4" descr="http://www.systemsbiology.org/images/HumanBody.jpg"/>
          <p:cNvPicPr>
            <a:picLocks noChangeAspect="1" noChangeArrowheads="1"/>
          </p:cNvPicPr>
          <p:nvPr/>
        </p:nvPicPr>
        <p:blipFill>
          <a:blip r:embed="rId2" cstate="print"/>
          <a:srcRect/>
          <a:stretch>
            <a:fillRect/>
          </a:stretch>
        </p:blipFill>
        <p:spPr bwMode="auto">
          <a:xfrm>
            <a:off x="6096000" y="3276600"/>
            <a:ext cx="2828925" cy="282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5" dur="500"/>
                                        <p:tgtEl>
                                          <p:spTgt spid="3">
                                            <p:txEl>
                                              <p:pRg st="7" end="7"/>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Sexuality according to the Bible.</a:t>
            </a:r>
            <a:endParaRPr lang="en-US" dirty="0"/>
          </a:p>
        </p:txBody>
      </p:sp>
      <p:sp>
        <p:nvSpPr>
          <p:cNvPr id="3" name="Content Placeholder 2"/>
          <p:cNvSpPr>
            <a:spLocks noGrp="1"/>
          </p:cNvSpPr>
          <p:nvPr>
            <p:ph idx="1"/>
          </p:nvPr>
        </p:nvSpPr>
        <p:spPr>
          <a:xfrm>
            <a:off x="457200" y="1524000"/>
            <a:ext cx="5486400" cy="4846320"/>
          </a:xfrm>
        </p:spPr>
        <p:txBody>
          <a:bodyPr>
            <a:normAutofit lnSpcReduction="10000"/>
          </a:bodyPr>
          <a:lstStyle/>
          <a:p>
            <a:r>
              <a:rPr lang="en-US" dirty="0" smtClean="0"/>
              <a:t>“The LORD God said: "It is not good for the man to be alone. I will make a suitable partner for him." (Genesis 2:18)</a:t>
            </a:r>
          </a:p>
          <a:p>
            <a:endParaRPr lang="en-US" dirty="0" smtClean="0"/>
          </a:p>
          <a:p>
            <a:r>
              <a:rPr lang="en-US" dirty="0" smtClean="0"/>
              <a:t>“That is why a man leaves his father and mother and clings to his wife, and the two of them become one body. The man and his wife were both naked, yet they felt no shame.” (Genesis 2: 24-25)</a:t>
            </a:r>
            <a:endParaRPr lang="en-US" dirty="0"/>
          </a:p>
        </p:txBody>
      </p:sp>
      <p:pic>
        <p:nvPicPr>
          <p:cNvPr id="1028" name="Picture 4" descr="http://filmpopper.com/wp-content/uploads/2010/03/Adam-and-Eve.jpg"/>
          <p:cNvPicPr>
            <a:picLocks noChangeAspect="1" noChangeArrowheads="1"/>
          </p:cNvPicPr>
          <p:nvPr/>
        </p:nvPicPr>
        <p:blipFill>
          <a:blip r:embed="rId2" cstate="print"/>
          <a:srcRect/>
          <a:stretch>
            <a:fillRect/>
          </a:stretch>
        </p:blipFill>
        <p:spPr bwMode="auto">
          <a:xfrm>
            <a:off x="5791200" y="1905000"/>
            <a:ext cx="3152775" cy="4286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dirty="0" smtClean="0"/>
              <a:t>Not Shame, but joy</a:t>
            </a:r>
            <a:endParaRPr lang="en-US" dirty="0"/>
          </a:p>
        </p:txBody>
      </p:sp>
      <p:sp>
        <p:nvSpPr>
          <p:cNvPr id="3" name="Content Placeholder 2"/>
          <p:cNvSpPr>
            <a:spLocks noGrp="1"/>
          </p:cNvSpPr>
          <p:nvPr>
            <p:ph idx="1"/>
          </p:nvPr>
        </p:nvSpPr>
        <p:spPr>
          <a:xfrm>
            <a:off x="457200" y="914400"/>
            <a:ext cx="7239000" cy="5541336"/>
          </a:xfrm>
        </p:spPr>
        <p:txBody>
          <a:bodyPr/>
          <a:lstStyle/>
          <a:p>
            <a:r>
              <a:rPr lang="en-US" dirty="0" smtClean="0"/>
              <a:t>God intended sexuality to be holy.  </a:t>
            </a:r>
          </a:p>
          <a:p>
            <a:endParaRPr lang="en-US" dirty="0" smtClean="0"/>
          </a:p>
          <a:p>
            <a:r>
              <a:rPr lang="en-US" dirty="0" smtClean="0"/>
              <a:t>Human beings have overshadowed and distorted sexuality with sin, shame, etc…</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We are called to that original state of healthy, happy sexuality.</a:t>
            </a:r>
            <a:endParaRPr lang="en-US" dirty="0"/>
          </a:p>
        </p:txBody>
      </p:sp>
      <p:pic>
        <p:nvPicPr>
          <p:cNvPr id="17410" name="Picture 2" descr="http://www.steppingoffthepath.com/wp-content/uploads/2011/03/Shame-with-Nun.jpg"/>
          <p:cNvPicPr>
            <a:picLocks noChangeAspect="1" noChangeArrowheads="1"/>
          </p:cNvPicPr>
          <p:nvPr/>
        </p:nvPicPr>
        <p:blipFill>
          <a:blip r:embed="rId2" cstate="print"/>
          <a:srcRect/>
          <a:stretch>
            <a:fillRect/>
          </a:stretch>
        </p:blipFill>
        <p:spPr bwMode="auto">
          <a:xfrm>
            <a:off x="2286000" y="2743200"/>
            <a:ext cx="3200400" cy="2684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box(in)">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ox(in)">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sexuality?</a:t>
            </a:r>
            <a:endParaRPr lang="en-US" dirty="0"/>
          </a:p>
        </p:txBody>
      </p:sp>
      <p:sp>
        <p:nvSpPr>
          <p:cNvPr id="3" name="Content Placeholder 2"/>
          <p:cNvSpPr>
            <a:spLocks noGrp="1"/>
          </p:cNvSpPr>
          <p:nvPr>
            <p:ph idx="1"/>
          </p:nvPr>
        </p:nvSpPr>
        <p:spPr/>
        <p:txBody>
          <a:bodyPr/>
          <a:lstStyle/>
          <a:p>
            <a:r>
              <a:rPr lang="en-US" dirty="0" smtClean="0"/>
              <a:t>Sexuality does not necessarily mean “sex”.  It is only part of it.</a:t>
            </a:r>
          </a:p>
          <a:p>
            <a:endParaRPr lang="en-US" dirty="0" smtClean="0"/>
          </a:p>
          <a:p>
            <a:r>
              <a:rPr lang="en-US" dirty="0" smtClean="0"/>
              <a:t>Sexuality is an energy that drives us to form relationships with others; men or women.  </a:t>
            </a:r>
          </a:p>
          <a:p>
            <a:endParaRPr lang="en-US" dirty="0" smtClean="0"/>
          </a:p>
          <a:p>
            <a:r>
              <a:rPr lang="en-US" dirty="0" smtClean="0"/>
              <a:t>Relationships of all kinds.  </a:t>
            </a:r>
          </a:p>
          <a:p>
            <a:pPr lvl="1"/>
            <a:r>
              <a:rPr lang="en-US" dirty="0" smtClean="0"/>
              <a:t>Emotional</a:t>
            </a:r>
          </a:p>
          <a:p>
            <a:pPr lvl="1"/>
            <a:r>
              <a:rPr lang="en-US" dirty="0" smtClean="0"/>
              <a:t>Physical </a:t>
            </a:r>
          </a:p>
          <a:p>
            <a:pPr lvl="1"/>
            <a:r>
              <a:rPr lang="en-US" dirty="0" smtClean="0"/>
              <a:t>Spiritual</a:t>
            </a:r>
          </a:p>
          <a:p>
            <a:pPr lvl="1"/>
            <a:r>
              <a:rPr lang="en-US" dirty="0" smtClean="0"/>
              <a:t>Intellectual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energy?  WTH?</a:t>
            </a:r>
            <a:endParaRPr lang="en-US" dirty="0"/>
          </a:p>
        </p:txBody>
      </p:sp>
      <p:sp>
        <p:nvSpPr>
          <p:cNvPr id="3" name="Content Placeholder 2"/>
          <p:cNvSpPr>
            <a:spLocks noGrp="1"/>
          </p:cNvSpPr>
          <p:nvPr>
            <p:ph idx="1"/>
          </p:nvPr>
        </p:nvSpPr>
        <p:spPr>
          <a:xfrm>
            <a:off x="457200" y="1600200"/>
            <a:ext cx="5715000" cy="4846320"/>
          </a:xfrm>
        </p:spPr>
        <p:txBody>
          <a:bodyPr/>
          <a:lstStyle/>
          <a:p>
            <a:r>
              <a:rPr lang="en-US" dirty="0" smtClean="0"/>
              <a:t>A force the energizes us to find fulfillment in relating to other people.</a:t>
            </a:r>
          </a:p>
          <a:p>
            <a:endParaRPr lang="en-US" dirty="0" smtClean="0"/>
          </a:p>
          <a:p>
            <a:endParaRPr lang="en-US" dirty="0" smtClean="0"/>
          </a:p>
          <a:p>
            <a:endParaRPr lang="en-US" dirty="0"/>
          </a:p>
        </p:txBody>
      </p:sp>
      <p:pic>
        <p:nvPicPr>
          <p:cNvPr id="2050" name="Picture 2" descr="http://www.cartoonstock.com/newscartoons/cartoonists/bgr/lowres/bgrn1626l.jpg"/>
          <p:cNvPicPr>
            <a:picLocks noChangeAspect="1" noChangeArrowheads="1"/>
          </p:cNvPicPr>
          <p:nvPr/>
        </p:nvPicPr>
        <p:blipFill>
          <a:blip r:embed="rId4" cstate="print"/>
          <a:srcRect/>
          <a:stretch>
            <a:fillRect/>
          </a:stretch>
        </p:blipFill>
        <p:spPr bwMode="auto">
          <a:xfrm>
            <a:off x="5943600" y="533400"/>
            <a:ext cx="2800350" cy="3810000"/>
          </a:xfrm>
          <a:prstGeom prst="rect">
            <a:avLst/>
          </a:prstGeom>
          <a:noFill/>
        </p:spPr>
      </p:pic>
    </p:spTree>
    <p:controls>
      <p:control spid="3073" name="ShockwaveFlash1" r:id="rId2" imgW="5334745" imgH="3580952"/>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Friends</a:t>
            </a:r>
            <a:endParaRPr lang="en-US" sz="4400" dirty="0"/>
          </a:p>
        </p:txBody>
      </p:sp>
      <p:sp>
        <p:nvSpPr>
          <p:cNvPr id="3" name="Content Placeholder 2"/>
          <p:cNvSpPr>
            <a:spLocks noGrp="1"/>
          </p:cNvSpPr>
          <p:nvPr>
            <p:ph idx="1"/>
          </p:nvPr>
        </p:nvSpPr>
        <p:spPr/>
        <p:txBody>
          <a:bodyPr/>
          <a:lstStyle/>
          <a:p>
            <a:r>
              <a:rPr lang="en-US" dirty="0" smtClean="0"/>
              <a:t>No matter who they are or what they are.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“Life without friendship is like the sky without the sun”</a:t>
            </a:r>
            <a:endParaRPr lang="en-US" dirty="0"/>
          </a:p>
        </p:txBody>
      </p:sp>
      <p:pic>
        <p:nvPicPr>
          <p:cNvPr id="23554" name="Picture 2" descr="http://t1.gstatic.com/images?q=tbn:ANd9GcT0VAKCYU2JNARu2BGJZY4ZrjcaSTzmz_viJfuC5HcTGqjnHB_c&amp;t=1"/>
          <p:cNvPicPr>
            <a:picLocks noChangeAspect="1" noChangeArrowheads="1"/>
          </p:cNvPicPr>
          <p:nvPr/>
        </p:nvPicPr>
        <p:blipFill>
          <a:blip r:embed="rId2" cstate="print"/>
          <a:srcRect/>
          <a:stretch>
            <a:fillRect/>
          </a:stretch>
        </p:blipFill>
        <p:spPr bwMode="auto">
          <a:xfrm>
            <a:off x="1828800" y="2057400"/>
            <a:ext cx="4069235" cy="304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Friends</a:t>
            </a:r>
            <a:endParaRPr lang="en-US" dirty="0"/>
          </a:p>
        </p:txBody>
      </p:sp>
      <p:sp>
        <p:nvSpPr>
          <p:cNvPr id="3" name="Content Placeholder 2"/>
          <p:cNvSpPr>
            <a:spLocks noGrp="1"/>
          </p:cNvSpPr>
          <p:nvPr>
            <p:ph idx="1"/>
          </p:nvPr>
        </p:nvSpPr>
        <p:spPr>
          <a:xfrm>
            <a:off x="3657600" y="1609416"/>
            <a:ext cx="4038600" cy="4846320"/>
          </a:xfrm>
        </p:spPr>
        <p:txBody>
          <a:bodyPr/>
          <a:lstStyle/>
          <a:p>
            <a:r>
              <a:rPr lang="en-US" dirty="0" smtClean="0"/>
              <a:t>“A friend is someone who lets you have total freedom to be yourself.”</a:t>
            </a:r>
          </a:p>
          <a:p>
            <a:pPr lvl="4"/>
            <a:r>
              <a:rPr lang="en-US" dirty="0" smtClean="0"/>
              <a:t>(Jim Morrison)</a:t>
            </a:r>
            <a:endParaRPr lang="en-US" dirty="0"/>
          </a:p>
        </p:txBody>
      </p:sp>
      <p:pic>
        <p:nvPicPr>
          <p:cNvPr id="1026" name="Picture 2" descr="http://fineartamerica.com/images-medium/best-friends-anna-lohse.jpg"/>
          <p:cNvPicPr>
            <a:picLocks noChangeAspect="1" noChangeArrowheads="1"/>
          </p:cNvPicPr>
          <p:nvPr/>
        </p:nvPicPr>
        <p:blipFill>
          <a:blip r:embed="rId2" cstate="print"/>
          <a:srcRect/>
          <a:stretch>
            <a:fillRect/>
          </a:stretch>
        </p:blipFill>
        <p:spPr bwMode="auto">
          <a:xfrm>
            <a:off x="457200" y="1600200"/>
            <a:ext cx="3002661" cy="42291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6382</TotalTime>
  <Words>542</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Sexuality</vt:lpstr>
      <vt:lpstr>Sexuality: Christian Perspective</vt:lpstr>
      <vt:lpstr>Humans created in God’s image</vt:lpstr>
      <vt:lpstr>Sexuality according to the Bible.</vt:lpstr>
      <vt:lpstr>Not Shame, but joy</vt:lpstr>
      <vt:lpstr>So… what is sexuality?</vt:lpstr>
      <vt:lpstr>An energy?  WTH?</vt:lpstr>
      <vt:lpstr>Friends</vt:lpstr>
      <vt:lpstr>Best Friends</vt:lpstr>
      <vt:lpstr>Boyfriend or Girlfriend</vt:lpstr>
      <vt:lpstr>Husband and wife</vt:lpstr>
      <vt:lpstr>Strong energy that can overpower us</vt:lpstr>
      <vt:lpstr>Healthy ways of expressing our sexuality</vt:lpstr>
      <vt:lpstr>John Mayer vs. Saint Paul</vt:lpstr>
      <vt:lpstr>John Mayer vs. Saint Paul</vt:lpstr>
    </vt:vector>
  </TitlesOfParts>
  <Company>SGHS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Sexuality</dc:title>
  <dc:creator>Labuser</dc:creator>
  <cp:lastModifiedBy>Labuser</cp:lastModifiedBy>
  <cp:revision>587</cp:revision>
  <dcterms:created xsi:type="dcterms:W3CDTF">2011-03-29T17:13:48Z</dcterms:created>
  <dcterms:modified xsi:type="dcterms:W3CDTF">2011-04-06T21:22:34Z</dcterms:modified>
</cp:coreProperties>
</file>