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5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4E47851-AA56-4C28-800F-3257D5EF41AC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98B0F-56C0-4A82-A2A2-E3BD8D85F3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7851-AA56-4C28-800F-3257D5EF41AC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8B0F-56C0-4A82-A2A2-E3BD8D85F3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4E47851-AA56-4C28-800F-3257D5EF41AC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B98B0F-56C0-4A82-A2A2-E3BD8D85F3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7851-AA56-4C28-800F-3257D5EF41AC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B98B0F-56C0-4A82-A2A2-E3BD8D85F3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7851-AA56-4C28-800F-3257D5EF41AC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B98B0F-56C0-4A82-A2A2-E3BD8D85F3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E47851-AA56-4C28-800F-3257D5EF41AC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B98B0F-56C0-4A82-A2A2-E3BD8D85F3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E47851-AA56-4C28-800F-3257D5EF41AC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B98B0F-56C0-4A82-A2A2-E3BD8D85F3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7851-AA56-4C28-800F-3257D5EF41AC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B98B0F-56C0-4A82-A2A2-E3BD8D85F3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7851-AA56-4C28-800F-3257D5EF41AC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98B0F-56C0-4A82-A2A2-E3BD8D85F3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7851-AA56-4C28-800F-3257D5EF41AC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B98B0F-56C0-4A82-A2A2-E3BD8D85F3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4E47851-AA56-4C28-800F-3257D5EF41AC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B98B0F-56C0-4A82-A2A2-E3BD8D85F3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E47851-AA56-4C28-800F-3257D5EF41AC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B98B0F-56C0-4A82-A2A2-E3BD8D85F3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_jpxuYT1WEEA/TKAno_hjQqI/AAAAAAAAAAs/W-VVRSQgY9I/s1600/junzi.gif" TargetMode="External"/><Relationship Id="rId7" Type="http://schemas.openxmlformats.org/officeDocument/2006/relationships/image" Target="../media/image9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1.bp.blogspot.com/_jpxuYT1WEEA/TKAno_hjQqI/AAAAAAAAAAs/W-VVRSQgY9I/s1600/junzi.gi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4038600"/>
            <a:ext cx="5562600" cy="1828800"/>
          </a:xfrm>
        </p:spPr>
        <p:txBody>
          <a:bodyPr/>
          <a:lstStyle/>
          <a:p>
            <a:r>
              <a:rPr lang="en-US" dirty="0" smtClean="0"/>
              <a:t>Confucianism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6" name="Picture 2" descr="http://www.websters-online-dictionary.org/images/wiki/wikipedia/commons/2/2d/Confucius_0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2787369" cy="554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 be Human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9800" y="1600200"/>
            <a:ext cx="6556248" cy="4495800"/>
          </a:xfrm>
        </p:spPr>
        <p:txBody>
          <a:bodyPr/>
          <a:lstStyle/>
          <a:p>
            <a:r>
              <a:rPr lang="en-US" dirty="0" smtClean="0"/>
              <a:t>Te: Virtue as shown through example</a:t>
            </a:r>
          </a:p>
          <a:p>
            <a:pPr lvl="1"/>
            <a:r>
              <a:rPr lang="en-US" dirty="0" smtClean="0"/>
              <a:t>Instead of telling a person how one must act, a Chun Tzu will educate society through his actions.</a:t>
            </a:r>
            <a:endParaRPr lang="en-US" dirty="0"/>
          </a:p>
        </p:txBody>
      </p:sp>
      <p:pic>
        <p:nvPicPr>
          <p:cNvPr id="4" name="Picture 14" descr="http://www.edepot.com/graphics/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260096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us.123rf.com/400wm/400/400/bozarth/bozarth0904/bozarth090400032/4670061-chinese-character-t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0"/>
            <a:ext cx="1778230" cy="2209800"/>
          </a:xfrm>
          <a:prstGeom prst="rect">
            <a:avLst/>
          </a:prstGeom>
          <a:noFill/>
        </p:spPr>
      </p:pic>
      <p:pic>
        <p:nvPicPr>
          <p:cNvPr id="11268" name="Picture 4" descr="http://1.bp.blogspot.com/_jpxuYT1WEEA/TKAno_hjQqI/AAAAAAAAAAs/W-VVRSQgY9I/s200/junzi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28600"/>
            <a:ext cx="3429000" cy="1783080"/>
          </a:xfrm>
          <a:prstGeom prst="rect">
            <a:avLst/>
          </a:prstGeom>
          <a:noFill/>
        </p:spPr>
      </p:pic>
      <p:pic>
        <p:nvPicPr>
          <p:cNvPr id="11270" name="Picture 6" descr="http://afe.easia.columbia.edu/china/philo/je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4191000"/>
            <a:ext cx="2489200" cy="1866900"/>
          </a:xfrm>
          <a:prstGeom prst="rect">
            <a:avLst/>
          </a:prstGeom>
          <a:noFill/>
        </p:spPr>
      </p:pic>
      <p:pic>
        <p:nvPicPr>
          <p:cNvPr id="11272" name="Picture 8" descr="http://www.edepot.com/graphics/li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3733800"/>
            <a:ext cx="2532529" cy="269081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0" y="22860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TAO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248400" y="2209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CHUN TZU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019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JEN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6019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Li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2971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WEN</a:t>
            </a:r>
            <a:endParaRPr lang="en-US" sz="3600" dirty="0"/>
          </a:p>
        </p:txBody>
      </p:sp>
      <p:pic>
        <p:nvPicPr>
          <p:cNvPr id="11278" name="Picture 14" descr="http://www.edepot.com/graphics/te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4038600"/>
            <a:ext cx="2600960" cy="18288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505200" y="5867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TE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3505200" y="990600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600" smtClean="0"/>
              <a:t>文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Confucian 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Book of Mencius</a:t>
            </a:r>
          </a:p>
          <a:p>
            <a:pPr lvl="1"/>
            <a:r>
              <a:rPr lang="en-US" sz="3200" dirty="0" smtClean="0"/>
              <a:t>Human Beings are Naturally Good.  But they </a:t>
            </a:r>
            <a:r>
              <a:rPr lang="en-US" sz="3200" dirty="0" err="1" smtClean="0"/>
              <a:t>coomit</a:t>
            </a:r>
            <a:r>
              <a:rPr lang="en-US" sz="3200" dirty="0" smtClean="0"/>
              <a:t> evil acts that violate their true nature.</a:t>
            </a:r>
          </a:p>
          <a:p>
            <a:r>
              <a:rPr lang="en-US" sz="3200" dirty="0" smtClean="0"/>
              <a:t>Official Education</a:t>
            </a:r>
          </a:p>
          <a:p>
            <a:pPr lvl="1"/>
            <a:r>
              <a:rPr lang="en-US" sz="3200" dirty="0" smtClean="0"/>
              <a:t>Anyone who wanted to be educated, or become a Government official needed to learn the Confucian texts</a:t>
            </a:r>
          </a:p>
          <a:p>
            <a:pPr lvl="1"/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Confucian Tradition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Neo-Confucianism</a:t>
            </a:r>
          </a:p>
          <a:p>
            <a:pPr lvl="1"/>
            <a:r>
              <a:rPr lang="en-US" sz="3200" dirty="0" smtClean="0"/>
              <a:t>A response to the rise of other religions</a:t>
            </a:r>
          </a:p>
          <a:p>
            <a:r>
              <a:rPr lang="en-US" sz="3200" dirty="0" smtClean="0"/>
              <a:t>Chu </a:t>
            </a:r>
            <a:r>
              <a:rPr lang="en-US" sz="3200" dirty="0" err="1" smtClean="0"/>
              <a:t>Hsi</a:t>
            </a:r>
            <a:endParaRPr lang="en-US" sz="3200" dirty="0" smtClean="0"/>
          </a:p>
          <a:p>
            <a:pPr lvl="1"/>
            <a:r>
              <a:rPr lang="en-US" dirty="0" smtClean="0"/>
              <a:t>One of the greatest Confucian </a:t>
            </a:r>
            <a:r>
              <a:rPr lang="en-US" dirty="0" err="1" smtClean="0"/>
              <a:t>Philiosophers</a:t>
            </a:r>
            <a:endParaRPr lang="en-US" dirty="0" smtClean="0"/>
          </a:p>
          <a:p>
            <a:pPr lvl="1"/>
            <a:r>
              <a:rPr lang="en-US" dirty="0" smtClean="0"/>
              <a:t>Translated Confucian teachings that is still studied today.</a:t>
            </a:r>
          </a:p>
          <a:p>
            <a:pPr lvl="2"/>
            <a:r>
              <a:rPr lang="en-US" dirty="0" smtClean="0"/>
              <a:t>Analects</a:t>
            </a:r>
          </a:p>
          <a:p>
            <a:pPr lvl="2"/>
            <a:r>
              <a:rPr lang="en-US" dirty="0" smtClean="0"/>
              <a:t>Book of Mencius</a:t>
            </a:r>
          </a:p>
          <a:p>
            <a:pPr lvl="2"/>
            <a:r>
              <a:rPr lang="en-US" dirty="0" smtClean="0"/>
              <a:t>Great Learning</a:t>
            </a:r>
          </a:p>
          <a:p>
            <a:pPr lvl="2"/>
            <a:r>
              <a:rPr lang="en-US" dirty="0" smtClean="0"/>
              <a:t>Doctrine of mean</a:t>
            </a:r>
          </a:p>
          <a:p>
            <a:endParaRPr lang="en-US" sz="3600" dirty="0"/>
          </a:p>
        </p:txBody>
      </p:sp>
      <p:pic>
        <p:nvPicPr>
          <p:cNvPr id="1026" name="Picture 2" descr="http://2.bp.blogspot.com/_2mybJGF3Zz4/TMcD75Kp_BI/AAAAAAAAACk/ZB5rxk0SUfI/s1600/ConfuciusAnalec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962400"/>
            <a:ext cx="2040731" cy="2720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Confucianism’s Central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Learning to be Human</a:t>
            </a:r>
          </a:p>
          <a:p>
            <a:pPr lvl="1"/>
            <a:r>
              <a:rPr lang="en-US" dirty="0" smtClean="0"/>
              <a:t>Tao</a:t>
            </a:r>
          </a:p>
          <a:p>
            <a:pPr lvl="1"/>
            <a:r>
              <a:rPr lang="en-US" dirty="0" smtClean="0"/>
              <a:t>Chun Tzu</a:t>
            </a:r>
          </a:p>
          <a:p>
            <a:pPr lvl="1"/>
            <a:r>
              <a:rPr lang="en-US" dirty="0" smtClean="0"/>
              <a:t>Jen</a:t>
            </a:r>
          </a:p>
          <a:p>
            <a:pPr lvl="1"/>
            <a:r>
              <a:rPr lang="en-US" dirty="0" smtClean="0"/>
              <a:t>Li</a:t>
            </a:r>
          </a:p>
          <a:p>
            <a:pPr lvl="1"/>
            <a:r>
              <a:rPr lang="en-US" dirty="0" err="1" smtClean="0"/>
              <a:t>Wen</a:t>
            </a:r>
            <a:endParaRPr lang="en-US" dirty="0" smtClean="0"/>
          </a:p>
          <a:p>
            <a:pPr lvl="1"/>
            <a:r>
              <a:rPr lang="en-US" dirty="0" smtClean="0"/>
              <a:t>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 be Human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95600" y="1600200"/>
            <a:ext cx="5870448" cy="4495800"/>
          </a:xfrm>
        </p:spPr>
        <p:txBody>
          <a:bodyPr/>
          <a:lstStyle/>
          <a:p>
            <a:r>
              <a:rPr lang="en-US" dirty="0" smtClean="0"/>
              <a:t>Tao: “The Way”</a:t>
            </a:r>
          </a:p>
          <a:p>
            <a:pPr lvl="1"/>
            <a:r>
              <a:rPr lang="en-US" dirty="0" smtClean="0"/>
              <a:t>Moral law of the Universe</a:t>
            </a:r>
          </a:p>
          <a:p>
            <a:pPr lvl="1"/>
            <a:r>
              <a:rPr lang="en-US" dirty="0" smtClean="0"/>
              <a:t>If we can get to know the Tao then we can live in Harmony with it.</a:t>
            </a:r>
            <a:endParaRPr lang="en-US" dirty="0"/>
          </a:p>
        </p:txBody>
      </p:sp>
      <p:pic>
        <p:nvPicPr>
          <p:cNvPr id="4" name="Picture 2" descr="http://us.123rf.com/400wm/400/400/bozarth/bozarth0904/bozarth090400032/4670061-chinese-character-ta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81200"/>
            <a:ext cx="2452731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 be Human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86200"/>
            <a:ext cx="8537448" cy="2743200"/>
          </a:xfrm>
        </p:spPr>
        <p:txBody>
          <a:bodyPr/>
          <a:lstStyle/>
          <a:p>
            <a:r>
              <a:rPr lang="en-US" dirty="0" smtClean="0"/>
              <a:t>Chun Tzu: The ideal Human Being</a:t>
            </a:r>
          </a:p>
          <a:p>
            <a:pPr lvl="1"/>
            <a:r>
              <a:rPr lang="en-US" dirty="0" smtClean="0"/>
              <a:t>A Person with perfect Morals</a:t>
            </a:r>
          </a:p>
          <a:p>
            <a:pPr lvl="1"/>
            <a:r>
              <a:rPr lang="en-US" dirty="0" smtClean="0"/>
              <a:t>Someone with so much virtue that he can change the world</a:t>
            </a:r>
          </a:p>
          <a:p>
            <a:pPr lvl="1"/>
            <a:r>
              <a:rPr lang="en-US" dirty="0" smtClean="0"/>
              <a:t>A mature person, a Gentleman.</a:t>
            </a:r>
          </a:p>
          <a:p>
            <a:pPr lvl="1"/>
            <a:r>
              <a:rPr lang="en-US" dirty="0" smtClean="0"/>
              <a:t>One must start with learning, to achieve become Chun Tzu</a:t>
            </a:r>
            <a:endParaRPr lang="en-US" dirty="0"/>
          </a:p>
        </p:txBody>
      </p:sp>
      <p:pic>
        <p:nvPicPr>
          <p:cNvPr id="4" name="Picture 4" descr="http://1.bp.blogspot.com/_jpxuYT1WEEA/TKAno_hjQqI/AAAAAAAAAAs/W-VVRSQgY9I/s200/junzi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524000"/>
            <a:ext cx="4343400" cy="2258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afe.easia.columbia.edu/china/philo/j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3352800" cy="2514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 be Human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19400" y="1600200"/>
            <a:ext cx="5946648" cy="4495800"/>
          </a:xfrm>
        </p:spPr>
        <p:txBody>
          <a:bodyPr/>
          <a:lstStyle/>
          <a:p>
            <a:r>
              <a:rPr lang="en-US" dirty="0" smtClean="0"/>
              <a:t>Jen: Goodness, love, benevolence</a:t>
            </a:r>
          </a:p>
          <a:p>
            <a:r>
              <a:rPr lang="en-US" dirty="0" smtClean="0"/>
              <a:t>Two Characteristics of </a:t>
            </a:r>
            <a:r>
              <a:rPr lang="en-US" dirty="0" err="1" smtClean="0"/>
              <a:t>jen</a:t>
            </a:r>
            <a:endParaRPr lang="en-US" dirty="0" smtClean="0"/>
          </a:p>
          <a:p>
            <a:pPr lvl="1"/>
            <a:r>
              <a:rPr lang="en-US" dirty="0" smtClean="0"/>
              <a:t>Doing one’s best</a:t>
            </a:r>
          </a:p>
          <a:p>
            <a:pPr lvl="1"/>
            <a:r>
              <a:rPr lang="en-US" dirty="0" err="1" smtClean="0"/>
              <a:t>Shu</a:t>
            </a:r>
            <a:r>
              <a:rPr lang="en-US" dirty="0" smtClean="0"/>
              <a:t>- Reciprocity – “Do Unto Others”</a:t>
            </a:r>
          </a:p>
          <a:p>
            <a:pPr lvl="2"/>
            <a:r>
              <a:rPr lang="en-US" dirty="0" smtClean="0"/>
              <a:t>Confucianism does not believe in “Love your enemies.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 be Human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67000" y="1600200"/>
            <a:ext cx="6099048" cy="4495800"/>
          </a:xfrm>
        </p:spPr>
        <p:txBody>
          <a:bodyPr/>
          <a:lstStyle/>
          <a:p>
            <a:r>
              <a:rPr lang="en-US" dirty="0" smtClean="0"/>
              <a:t>Li:  Proper behavior in every situation</a:t>
            </a:r>
          </a:p>
          <a:p>
            <a:pPr lvl="1"/>
            <a:r>
              <a:rPr lang="en-US" dirty="0" smtClean="0"/>
              <a:t>Depending on where you are, what you are doing, and who you are with; you have proper ways of acting. </a:t>
            </a:r>
            <a:endParaRPr lang="en-US" dirty="0"/>
          </a:p>
        </p:txBody>
      </p:sp>
      <p:pic>
        <p:nvPicPr>
          <p:cNvPr id="4" name="Picture 8" descr="http://www.edepot.com/graphics/l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0"/>
            <a:ext cx="2532529" cy="26908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 be Human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8400" y="1600200"/>
            <a:ext cx="6327648" cy="44958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Wen</a:t>
            </a:r>
            <a:r>
              <a:rPr lang="en-US" dirty="0" smtClean="0"/>
              <a:t>: Cultural Arts</a:t>
            </a:r>
          </a:p>
          <a:p>
            <a:pPr lvl="1"/>
            <a:r>
              <a:rPr lang="en-US" dirty="0" smtClean="0"/>
              <a:t>A person who studies and appreciates Cultural arts is said to be learning moral virtues</a:t>
            </a:r>
          </a:p>
          <a:p>
            <a:pPr lvl="1"/>
            <a:r>
              <a:rPr lang="en-US" dirty="0" smtClean="0"/>
              <a:t>Confucius believed that you become a better person when exposed to Cultural Arts.</a:t>
            </a:r>
          </a:p>
          <a:p>
            <a:pPr lvl="2"/>
            <a:r>
              <a:rPr lang="en-US" dirty="0" smtClean="0"/>
              <a:t>Music</a:t>
            </a:r>
          </a:p>
          <a:p>
            <a:pPr lvl="2"/>
            <a:r>
              <a:rPr lang="en-US" dirty="0" smtClean="0"/>
              <a:t>Literature</a:t>
            </a:r>
          </a:p>
          <a:p>
            <a:pPr lvl="2"/>
            <a:r>
              <a:rPr lang="en-US" dirty="0" smtClean="0"/>
              <a:t>Art</a:t>
            </a:r>
          </a:p>
          <a:p>
            <a:pPr lvl="2"/>
            <a:r>
              <a:rPr lang="en-US" dirty="0" smtClean="0"/>
              <a:t>Dance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2057400"/>
            <a:ext cx="21336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500" smtClean="0"/>
              <a:t>文</a:t>
            </a:r>
            <a:endParaRPr lang="en-US" sz="1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494</TotalTime>
  <Words>323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Confucianism</vt:lpstr>
      <vt:lpstr>Confucian Tradition</vt:lpstr>
      <vt:lpstr>Confucian Tradition</vt:lpstr>
      <vt:lpstr>Confucianism’s Central Goal</vt:lpstr>
      <vt:lpstr>Learning to be Human</vt:lpstr>
      <vt:lpstr>Learning to be Human</vt:lpstr>
      <vt:lpstr>Learning to be Human</vt:lpstr>
      <vt:lpstr>Learning to be Human</vt:lpstr>
      <vt:lpstr>Learning to be Human</vt:lpstr>
      <vt:lpstr>Learning to be Human</vt:lpstr>
      <vt:lpstr>Slide 11</vt:lpstr>
    </vt:vector>
  </TitlesOfParts>
  <Company>SGHS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Labuser</dc:creator>
  <cp:lastModifiedBy>Labuser</cp:lastModifiedBy>
  <cp:revision>20</cp:revision>
  <dcterms:created xsi:type="dcterms:W3CDTF">2011-10-21T14:45:36Z</dcterms:created>
  <dcterms:modified xsi:type="dcterms:W3CDTF">2011-10-24T22:14:53Z</dcterms:modified>
</cp:coreProperties>
</file>