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0" r:id="rId2"/>
    <p:sldId id="282" r:id="rId3"/>
    <p:sldId id="256" r:id="rId4"/>
    <p:sldId id="257" r:id="rId5"/>
    <p:sldId id="258" r:id="rId6"/>
    <p:sldId id="259" r:id="rId7"/>
    <p:sldId id="260" r:id="rId8"/>
    <p:sldId id="261" r:id="rId9"/>
    <p:sldId id="262" r:id="rId10"/>
    <p:sldId id="263" r:id="rId11"/>
    <p:sldId id="264" r:id="rId12"/>
    <p:sldId id="265" r:id="rId13"/>
    <p:sldId id="266" r:id="rId14"/>
    <p:sldId id="267" r:id="rId15"/>
    <p:sldId id="281" r:id="rId16"/>
    <p:sldId id="272" r:id="rId17"/>
    <p:sldId id="273" r:id="rId18"/>
    <p:sldId id="274" r:id="rId19"/>
    <p:sldId id="275" r:id="rId20"/>
    <p:sldId id="276" r:id="rId21"/>
    <p:sldId id="277" r:id="rId22"/>
    <p:sldId id="279" r:id="rId23"/>
    <p:sldId id="283" r:id="rId24"/>
    <p:sldId id="284" r:id="rId25"/>
    <p:sldId id="268" r:id="rId26"/>
    <p:sldId id="278" r:id="rId27"/>
    <p:sldId id="28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6772A7D-F494-4B94-BA01-FEEB8AA4F09D}" type="datetimeFigureOut">
              <a:rPr lang="en-US" smtClean="0"/>
              <a:pPr/>
              <a:t>9/8/2011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BCCEF7-0862-41B8-95C3-52F1FEABDA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72A7D-F494-4B94-BA01-FEEB8AA4F09D}"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CCEF7-0862-41B8-95C3-52F1FEABDA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6772A7D-F494-4B94-BA01-FEEB8AA4F09D}" type="datetimeFigureOut">
              <a:rPr lang="en-US" smtClean="0"/>
              <a:pPr/>
              <a:t>9/8/2011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CBCCEF7-0862-41B8-95C3-52F1FEABDA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772A7D-F494-4B94-BA01-FEEB8AA4F09D}"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BCCEF7-0862-41B8-95C3-52F1FEABDA3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6772A7D-F494-4B94-BA01-FEEB8AA4F09D}" type="datetimeFigureOut">
              <a:rPr lang="en-US" smtClean="0"/>
              <a:pPr/>
              <a:t>9/8/2011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BCCEF7-0862-41B8-95C3-52F1FEABDA3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6772A7D-F494-4B94-BA01-FEEB8AA4F09D}" type="datetimeFigureOut">
              <a:rPr lang="en-US" smtClean="0"/>
              <a:pPr/>
              <a:t>9/8/2011</a:t>
            </a:fld>
            <a:endParaRPr lang="en-US"/>
          </a:p>
        </p:txBody>
      </p:sp>
      <p:sp>
        <p:nvSpPr>
          <p:cNvPr id="10" name="Slide Number Placeholder 9"/>
          <p:cNvSpPr>
            <a:spLocks noGrp="1"/>
          </p:cNvSpPr>
          <p:nvPr>
            <p:ph type="sldNum" sz="quarter" idx="16"/>
          </p:nvPr>
        </p:nvSpPr>
        <p:spPr/>
        <p:txBody>
          <a:bodyPr rtlCol="0"/>
          <a:lstStyle/>
          <a:p>
            <a:fld id="{3CBCCEF7-0862-41B8-95C3-52F1FEABDA3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6772A7D-F494-4B94-BA01-FEEB8AA4F09D}" type="datetimeFigureOut">
              <a:rPr lang="en-US" smtClean="0"/>
              <a:pPr/>
              <a:t>9/8/2011</a:t>
            </a:fld>
            <a:endParaRPr lang="en-US"/>
          </a:p>
        </p:txBody>
      </p:sp>
      <p:sp>
        <p:nvSpPr>
          <p:cNvPr id="12" name="Slide Number Placeholder 11"/>
          <p:cNvSpPr>
            <a:spLocks noGrp="1"/>
          </p:cNvSpPr>
          <p:nvPr>
            <p:ph type="sldNum" sz="quarter" idx="16"/>
          </p:nvPr>
        </p:nvSpPr>
        <p:spPr/>
        <p:txBody>
          <a:bodyPr rtlCol="0"/>
          <a:lstStyle/>
          <a:p>
            <a:fld id="{3CBCCEF7-0862-41B8-95C3-52F1FEABDA3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772A7D-F494-4B94-BA01-FEEB8AA4F09D}" type="datetimeFigureOut">
              <a:rPr lang="en-US" smtClean="0"/>
              <a:pPr/>
              <a:t>9/8/2011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CBCCEF7-0862-41B8-95C3-52F1FEABDA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72A7D-F494-4B94-BA01-FEEB8AA4F09D}" type="datetimeFigureOut">
              <a:rPr lang="en-US" smtClean="0"/>
              <a:pPr/>
              <a:t>9/8/2011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CBCCEF7-0862-41B8-95C3-52F1FEABDA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6772A7D-F494-4B94-BA01-FEEB8AA4F09D}"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CBCCEF7-0862-41B8-95C3-52F1FEABDA3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6772A7D-F494-4B94-BA01-FEEB8AA4F09D}" type="datetimeFigureOut">
              <a:rPr lang="en-US" smtClean="0"/>
              <a:pPr/>
              <a:t>9/8/2011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CBCCEF7-0862-41B8-95C3-52F1FEABDA3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6772A7D-F494-4B94-BA01-FEEB8AA4F09D}" type="datetimeFigureOut">
              <a:rPr lang="en-US" smtClean="0"/>
              <a:pPr/>
              <a:t>9/8/2011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BCCEF7-0862-41B8-95C3-52F1FEABDA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6.gif"/><Relationship Id="rId26"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hyperlink" Target="http://www.hindudevotion.com/lakshmi.html" TargetMode="External"/><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hyperlink" Target="http://www.hindudevotion.com/durga.html" TargetMode="External"/><Relationship Id="rId25" Type="http://schemas.openxmlformats.org/officeDocument/2006/relationships/hyperlink" Target="http://www.hindudevotion.com/vishnu.html" TargetMode="External"/><Relationship Id="rId2" Type="http://schemas.openxmlformats.org/officeDocument/2006/relationships/hyperlink" Target="http://www.hindudevotion.com/ganesh.html" TargetMode="External"/><Relationship Id="rId16" Type="http://schemas.openxmlformats.org/officeDocument/2006/relationships/image" Target="../media/image25.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www.hindudevotion.com/shiva.html" TargetMode="External"/><Relationship Id="rId11" Type="http://schemas.openxmlformats.org/officeDocument/2006/relationships/image" Target="../media/image21.jpeg"/><Relationship Id="rId24" Type="http://schemas.openxmlformats.org/officeDocument/2006/relationships/image" Target="../media/image29.jpeg"/><Relationship Id="rId5" Type="http://schemas.openxmlformats.org/officeDocument/2006/relationships/image" Target="../media/image16.jpeg"/><Relationship Id="rId15" Type="http://schemas.openxmlformats.org/officeDocument/2006/relationships/hyperlink" Target="http://www.hindudevotion.com/brahma.html" TargetMode="External"/><Relationship Id="rId23" Type="http://schemas.openxmlformats.org/officeDocument/2006/relationships/hyperlink" Target="http://www.hindudevotion.com/saraswati.html" TargetMode="External"/><Relationship Id="rId10" Type="http://schemas.openxmlformats.org/officeDocument/2006/relationships/image" Target="../media/image20.jpeg"/><Relationship Id="rId19" Type="http://schemas.openxmlformats.org/officeDocument/2006/relationships/hyperlink" Target="http://www.hindudevotion.com/hanuman.html" TargetMode="External"/><Relationship Id="rId4" Type="http://schemas.openxmlformats.org/officeDocument/2006/relationships/hyperlink" Target="http://www.hindudevotion.com/krishna.html" TargetMode="External"/><Relationship Id="rId9" Type="http://schemas.openxmlformats.org/officeDocument/2006/relationships/image" Target="../media/image19.gif"/><Relationship Id="rId14" Type="http://schemas.openxmlformats.org/officeDocument/2006/relationships/image" Target="../media/image24.jpeg"/><Relationship Id="rId22"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hindudevotion.com/shiva.html"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hindudevotion.com/hanuman.html" TargetMode="External"/><Relationship Id="rId13" Type="http://schemas.openxmlformats.org/officeDocument/2006/relationships/image" Target="../media/image28.gif"/><Relationship Id="rId18" Type="http://schemas.openxmlformats.org/officeDocument/2006/relationships/image" Target="../media/image19.gif"/><Relationship Id="rId3" Type="http://schemas.openxmlformats.org/officeDocument/2006/relationships/image" Target="../media/image25.jpeg"/><Relationship Id="rId7" Type="http://schemas.openxmlformats.org/officeDocument/2006/relationships/image" Target="../media/image15.jpeg"/><Relationship Id="rId12" Type="http://schemas.openxmlformats.org/officeDocument/2006/relationships/hyperlink" Target="http://www.hindudevotion.com/lakshmi.html" TargetMode="External"/><Relationship Id="rId17" Type="http://schemas.openxmlformats.org/officeDocument/2006/relationships/image" Target="../media/image17.jpeg"/><Relationship Id="rId2" Type="http://schemas.openxmlformats.org/officeDocument/2006/relationships/hyperlink" Target="http://www.hindudevotion.com/brahma.html" TargetMode="External"/><Relationship Id="rId16" Type="http://schemas.openxmlformats.org/officeDocument/2006/relationships/hyperlink" Target="http://www.hindudevotion.com/shiva.html" TargetMode="External"/><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www.hindudevotion.com/ganesh.html" TargetMode="External"/><Relationship Id="rId11" Type="http://schemas.openxmlformats.org/officeDocument/2006/relationships/image" Target="../media/image16.jpeg"/><Relationship Id="rId5" Type="http://schemas.openxmlformats.org/officeDocument/2006/relationships/image" Target="../media/image26.gif"/><Relationship Id="rId15" Type="http://schemas.openxmlformats.org/officeDocument/2006/relationships/image" Target="../media/image29.jpeg"/><Relationship Id="rId10" Type="http://schemas.openxmlformats.org/officeDocument/2006/relationships/hyperlink" Target="http://www.hindudevotion.com/krishna.html" TargetMode="External"/><Relationship Id="rId19" Type="http://schemas.openxmlformats.org/officeDocument/2006/relationships/hyperlink" Target="http://www.hindudevotion.com/vishnu.html" TargetMode="External"/><Relationship Id="rId4" Type="http://schemas.openxmlformats.org/officeDocument/2006/relationships/hyperlink" Target="http://www.hindudevotion.com/durga.html" TargetMode="External"/><Relationship Id="rId9" Type="http://schemas.openxmlformats.org/officeDocument/2006/relationships/image" Target="../media/image27.jpeg"/><Relationship Id="rId14" Type="http://schemas.openxmlformats.org/officeDocument/2006/relationships/hyperlink" Target="http://www.hindudevotion.com/saraswati.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Major types of Religion</a:t>
            </a:r>
            <a:endParaRPr lang="en-US" dirty="0"/>
          </a:p>
        </p:txBody>
      </p:sp>
      <p:sp>
        <p:nvSpPr>
          <p:cNvPr id="4" name="Rectangle 3"/>
          <p:cNvSpPr/>
          <p:nvPr/>
        </p:nvSpPr>
        <p:spPr>
          <a:xfrm>
            <a:off x="304800" y="1524000"/>
            <a:ext cx="8458200" cy="4678204"/>
          </a:xfrm>
          <a:prstGeom prst="rect">
            <a:avLst/>
          </a:prstGeom>
        </p:spPr>
        <p:txBody>
          <a:bodyPr wrap="square">
            <a:spAutoFit/>
          </a:bodyPr>
          <a:lstStyle/>
          <a:p>
            <a:endParaRPr lang="en-US" dirty="0" smtClean="0"/>
          </a:p>
          <a:p>
            <a:r>
              <a:rPr lang="en-US" sz="2800" dirty="0" smtClean="0"/>
              <a:t>•</a:t>
            </a:r>
            <a:r>
              <a:rPr lang="en-US" sz="2800" dirty="0" err="1" smtClean="0"/>
              <a:t>Abrahamic</a:t>
            </a:r>
            <a:r>
              <a:rPr lang="en-US" sz="2800" dirty="0" smtClean="0"/>
              <a:t> religions—draw origin back to Abraham—Judaism, Christianity, Islam, </a:t>
            </a:r>
          </a:p>
          <a:p>
            <a:endParaRPr lang="en-US" sz="2800" dirty="0" smtClean="0"/>
          </a:p>
          <a:p>
            <a:r>
              <a:rPr lang="en-US" sz="2800" dirty="0" smtClean="0"/>
              <a:t>•</a:t>
            </a:r>
            <a:r>
              <a:rPr lang="en-US" sz="2800" dirty="0" err="1" smtClean="0"/>
              <a:t>Dharmic</a:t>
            </a:r>
            <a:r>
              <a:rPr lang="en-US" sz="2800" dirty="0" smtClean="0"/>
              <a:t> religions--family of religions that originated from the Indian subcontinent—Hinduism, Buddhism, Jainism, and Sikhism. </a:t>
            </a:r>
          </a:p>
          <a:p>
            <a:endParaRPr lang="en-US" sz="2800" dirty="0" smtClean="0"/>
          </a:p>
          <a:p>
            <a:r>
              <a:rPr lang="en-US" sz="2800" dirty="0" smtClean="0"/>
              <a:t>•</a:t>
            </a:r>
            <a:r>
              <a:rPr lang="en-US" sz="2800" dirty="0" err="1" smtClean="0"/>
              <a:t>Taoic</a:t>
            </a:r>
            <a:r>
              <a:rPr lang="en-US" sz="2800" dirty="0" smtClean="0"/>
              <a:t> religions--religion, or religious philosophy, that focuses on the East Asian concept of Tao, or The Way—Taoism, Confucianism, </a:t>
            </a:r>
            <a:r>
              <a:rPr lang="en-US" sz="2800" dirty="0" err="1" smtClean="0"/>
              <a:t>Shintoism</a:t>
            </a:r>
            <a:r>
              <a:rPr lang="en-US" sz="28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figal-sensei.org/hist157/Textbook/Aux/graphics/ch2/11.jpg"/>
          <p:cNvPicPr>
            <a:picLocks noChangeAspect="1" noChangeArrowheads="1"/>
          </p:cNvPicPr>
          <p:nvPr/>
        </p:nvPicPr>
        <p:blipFill>
          <a:blip r:embed="rId2" cstate="print"/>
          <a:srcRect/>
          <a:stretch>
            <a:fillRect/>
          </a:stretch>
        </p:blipFill>
        <p:spPr bwMode="auto">
          <a:xfrm>
            <a:off x="4677635" y="3505200"/>
            <a:ext cx="4466366" cy="3352800"/>
          </a:xfrm>
          <a:prstGeom prst="rect">
            <a:avLst/>
          </a:prstGeom>
          <a:noFill/>
        </p:spPr>
      </p:pic>
      <p:sp>
        <p:nvSpPr>
          <p:cNvPr id="2" name="Title 1"/>
          <p:cNvSpPr>
            <a:spLocks noGrp="1"/>
          </p:cNvSpPr>
          <p:nvPr>
            <p:ph type="title"/>
          </p:nvPr>
        </p:nvSpPr>
        <p:spPr/>
        <p:txBody>
          <a:bodyPr/>
          <a:lstStyle/>
          <a:p>
            <a:r>
              <a:rPr lang="en-US" dirty="0" smtClean="0"/>
              <a:t>Reincarnation</a:t>
            </a:r>
            <a:endParaRPr lang="en-US" dirty="0"/>
          </a:p>
        </p:txBody>
      </p:sp>
      <p:sp>
        <p:nvSpPr>
          <p:cNvPr id="3" name="Content Placeholder 2"/>
          <p:cNvSpPr>
            <a:spLocks noGrp="1"/>
          </p:cNvSpPr>
          <p:nvPr>
            <p:ph sz="quarter" idx="1"/>
          </p:nvPr>
        </p:nvSpPr>
        <p:spPr/>
        <p:txBody>
          <a:bodyPr/>
          <a:lstStyle/>
          <a:p>
            <a:r>
              <a:rPr lang="en-US" dirty="0" smtClean="0"/>
              <a:t>Rebirth in a new life</a:t>
            </a:r>
          </a:p>
          <a:p>
            <a:r>
              <a:rPr lang="en-US" dirty="0" smtClean="0"/>
              <a:t>Most people expect a series of lifetimes</a:t>
            </a:r>
          </a:p>
          <a:p>
            <a:pPr lvl="1"/>
            <a:r>
              <a:rPr lang="en-US" dirty="0" smtClean="0"/>
              <a:t>This allows them to be patient regarding liberation</a:t>
            </a:r>
          </a:p>
          <a:p>
            <a:r>
              <a:rPr lang="en-US" dirty="0" smtClean="0"/>
              <a:t>Hinduism is not in a hurry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Moksha</a:t>
            </a:r>
            <a:r>
              <a:rPr lang="en-US" dirty="0" smtClean="0"/>
              <a:t>: “release”</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r>
              <a:rPr lang="en-US" dirty="0" smtClean="0"/>
              <a:t>The ultimate goal is “</a:t>
            </a:r>
            <a:r>
              <a:rPr lang="en-US" b="1" dirty="0" err="1" smtClean="0"/>
              <a:t>Moksha</a:t>
            </a:r>
            <a:r>
              <a:rPr lang="en-US" dirty="0" smtClean="0"/>
              <a:t>”</a:t>
            </a:r>
          </a:p>
          <a:p>
            <a:pPr lvl="1"/>
            <a:r>
              <a:rPr lang="en-US" dirty="0" smtClean="0"/>
              <a:t>Being liberated from the limitations of your body and your souls set free</a:t>
            </a:r>
          </a:p>
          <a:p>
            <a:r>
              <a:rPr lang="en-US" dirty="0" smtClean="0"/>
              <a:t>Never being reincarnated ever again</a:t>
            </a:r>
          </a:p>
          <a:p>
            <a:r>
              <a:rPr lang="en-US" dirty="0" smtClean="0"/>
              <a:t>What is beyond  </a:t>
            </a:r>
            <a:r>
              <a:rPr lang="en-US" dirty="0" err="1" smtClean="0"/>
              <a:t>Moksha</a:t>
            </a:r>
            <a:r>
              <a:rPr lang="en-US" dirty="0" smtClean="0"/>
              <a:t> is indescribable to human words or imagination.</a:t>
            </a:r>
          </a:p>
          <a:p>
            <a:pPr lvl="1"/>
            <a:r>
              <a:rPr lang="en-US" dirty="0" smtClean="0"/>
              <a:t>Infinite wisdom</a:t>
            </a:r>
          </a:p>
          <a:p>
            <a:pPr lvl="1"/>
            <a:r>
              <a:rPr lang="en-US" dirty="0" smtClean="0"/>
              <a:t>Infinite awareness</a:t>
            </a:r>
          </a:p>
          <a:p>
            <a:pPr lvl="1"/>
            <a:r>
              <a:rPr lang="en-US" dirty="0" smtClean="0"/>
              <a:t>Infinite bliss</a:t>
            </a:r>
          </a:p>
          <a:p>
            <a:r>
              <a:rPr lang="en-US" dirty="0" smtClean="0"/>
              <a:t>We are re-united with the divine, returning to the sacred source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Divine</a:t>
            </a:r>
            <a:endParaRPr lang="en-US" dirty="0"/>
          </a:p>
        </p:txBody>
      </p:sp>
      <p:sp>
        <p:nvSpPr>
          <p:cNvPr id="3" name="Content Placeholder 2"/>
          <p:cNvSpPr>
            <a:spLocks noGrp="1"/>
          </p:cNvSpPr>
          <p:nvPr>
            <p:ph sz="quarter" idx="1"/>
          </p:nvPr>
        </p:nvSpPr>
        <p:spPr/>
        <p:txBody>
          <a:bodyPr/>
          <a:lstStyle/>
          <a:p>
            <a:r>
              <a:rPr lang="en-US" dirty="0" smtClean="0"/>
              <a:t>Divine in Hinduism is different then Western Religions</a:t>
            </a:r>
          </a:p>
          <a:p>
            <a:pPr lvl="1"/>
            <a:r>
              <a:rPr lang="en-US" dirty="0" smtClean="0"/>
              <a:t>Western Religion</a:t>
            </a:r>
          </a:p>
          <a:p>
            <a:pPr lvl="2"/>
            <a:r>
              <a:rPr lang="en-US" dirty="0" smtClean="0"/>
              <a:t>Divine = God</a:t>
            </a:r>
          </a:p>
          <a:p>
            <a:pPr lvl="2"/>
            <a:r>
              <a:rPr lang="en-US" dirty="0" smtClean="0"/>
              <a:t>Created</a:t>
            </a:r>
          </a:p>
          <a:p>
            <a:pPr lvl="3"/>
            <a:r>
              <a:rPr lang="en-US" sz="2400" dirty="0" smtClean="0"/>
              <a:t>All of creation</a:t>
            </a:r>
          </a:p>
          <a:p>
            <a:pPr lvl="1"/>
            <a:r>
              <a:rPr lang="en-US" dirty="0" err="1" smtClean="0"/>
              <a:t>Hindusim</a:t>
            </a:r>
            <a:endParaRPr lang="en-US" dirty="0" smtClean="0"/>
          </a:p>
          <a:p>
            <a:pPr lvl="2"/>
            <a:r>
              <a:rPr lang="en-US" dirty="0" smtClean="0"/>
              <a:t>All of reality, creation, Humanity, even God is essentially one thing</a:t>
            </a:r>
          </a:p>
          <a:p>
            <a:pPr lvl="2"/>
            <a:endParaRPr lang="en-US" dirty="0" smtClean="0"/>
          </a:p>
          <a:p>
            <a:pPr lvl="1"/>
            <a:endParaRPr lang="en-US" dirty="0"/>
          </a:p>
        </p:txBody>
      </p:sp>
      <p:pic>
        <p:nvPicPr>
          <p:cNvPr id="70658" name="Picture 2" descr="http://www.dumb.com/god/images/god.jpg"/>
          <p:cNvPicPr>
            <a:picLocks noChangeAspect="1" noChangeArrowheads="1"/>
          </p:cNvPicPr>
          <p:nvPr/>
        </p:nvPicPr>
        <p:blipFill>
          <a:blip r:embed="rId2" cstate="print"/>
          <a:srcRect/>
          <a:stretch>
            <a:fillRect/>
          </a:stretch>
        </p:blipFill>
        <p:spPr bwMode="auto">
          <a:xfrm>
            <a:off x="4876800" y="2286000"/>
            <a:ext cx="2514600" cy="207454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Monism: All is Brahman</a:t>
            </a:r>
            <a:endParaRPr lang="en-US" dirty="0"/>
          </a:p>
        </p:txBody>
      </p:sp>
      <p:sp>
        <p:nvSpPr>
          <p:cNvPr id="3" name="Content Placeholder 2"/>
          <p:cNvSpPr>
            <a:spLocks noGrp="1"/>
          </p:cNvSpPr>
          <p:nvPr>
            <p:ph sz="quarter" idx="1"/>
          </p:nvPr>
        </p:nvSpPr>
        <p:spPr/>
        <p:txBody>
          <a:bodyPr/>
          <a:lstStyle/>
          <a:p>
            <a:r>
              <a:rPr lang="en-US" dirty="0" smtClean="0"/>
              <a:t>Most (Not all) Hindus believe in Monism</a:t>
            </a:r>
          </a:p>
          <a:p>
            <a:pPr lvl="1"/>
            <a:r>
              <a:rPr lang="en-US" dirty="0" smtClean="0"/>
              <a:t>Monism versus Monotheism</a:t>
            </a:r>
          </a:p>
          <a:p>
            <a:pPr lvl="1"/>
            <a:r>
              <a:rPr lang="en-US" dirty="0" smtClean="0"/>
              <a:t>“Only-one-ism” versus “Only-one-God-ism”</a:t>
            </a:r>
          </a:p>
          <a:p>
            <a:r>
              <a:rPr lang="en-US" dirty="0" smtClean="0"/>
              <a:t>Monism is the belief that all of reality is one.</a:t>
            </a:r>
          </a:p>
          <a:p>
            <a:endParaRPr lang="en-US" dirty="0" smtClean="0"/>
          </a:p>
          <a:p>
            <a:r>
              <a:rPr lang="en-US" dirty="0" smtClean="0"/>
              <a:t>It is believed that all of creation, plants, animals. Gods, goddesses, everything, share a common essence.</a:t>
            </a:r>
          </a:p>
          <a:p>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Brahman</a:t>
            </a:r>
            <a:endParaRPr lang="en-US" dirty="0"/>
          </a:p>
        </p:txBody>
      </p:sp>
      <p:sp>
        <p:nvSpPr>
          <p:cNvPr id="3" name="Content Placeholder 2"/>
          <p:cNvSpPr>
            <a:spLocks noGrp="1"/>
          </p:cNvSpPr>
          <p:nvPr>
            <p:ph sz="quarter" idx="1"/>
          </p:nvPr>
        </p:nvSpPr>
        <p:spPr/>
        <p:txBody>
          <a:bodyPr/>
          <a:lstStyle/>
          <a:p>
            <a:r>
              <a:rPr lang="en-US" dirty="0" smtClean="0"/>
              <a:t>Infinite, eternal, unexplainable.</a:t>
            </a:r>
          </a:p>
          <a:p>
            <a:r>
              <a:rPr lang="en-US" dirty="0" smtClean="0"/>
              <a:t>Source of all creation.</a:t>
            </a:r>
          </a:p>
          <a:p>
            <a:r>
              <a:rPr lang="en-US" dirty="0" smtClean="0"/>
              <a:t>It has no characteristics that can be seen, heard, felt, or even thought of</a:t>
            </a:r>
          </a:p>
          <a:p>
            <a:r>
              <a:rPr lang="en-US" dirty="0" smtClean="0"/>
              <a:t>Upanishads: Philosophical text that form most of Hindu doctrine</a:t>
            </a:r>
          </a:p>
          <a:p>
            <a:pPr lvl="1"/>
            <a:r>
              <a:rPr lang="en-US" dirty="0" err="1" smtClean="0"/>
              <a:t>Neti</a:t>
            </a:r>
            <a:r>
              <a:rPr lang="en-US" dirty="0" smtClean="0"/>
              <a:t> </a:t>
            </a:r>
            <a:r>
              <a:rPr lang="en-US" dirty="0" err="1" smtClean="0"/>
              <a:t>Neti</a:t>
            </a:r>
            <a:r>
              <a:rPr lang="en-US" dirty="0" smtClean="0"/>
              <a:t>: “Not this, not that”</a:t>
            </a:r>
          </a:p>
          <a:p>
            <a:pPr lvl="1"/>
            <a:r>
              <a:rPr lang="en-US" dirty="0" smtClean="0"/>
              <a:t>Brahman is beyond human understanding or even imagination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ttp://www.hindudevotion.com/ganesha1.jpg">
            <a:hlinkClick r:id="rId2"/>
          </p:cNvPr>
          <p:cNvPicPr>
            <a:picLocks noChangeAspect="1" noChangeArrowheads="1"/>
          </p:cNvPicPr>
          <p:nvPr/>
        </p:nvPicPr>
        <p:blipFill>
          <a:blip r:embed="rId3" cstate="print"/>
          <a:srcRect/>
          <a:stretch>
            <a:fillRect/>
          </a:stretch>
        </p:blipFill>
        <p:spPr bwMode="auto">
          <a:xfrm>
            <a:off x="1066800" y="1143000"/>
            <a:ext cx="1417343" cy="1676400"/>
          </a:xfrm>
          <a:prstGeom prst="rect">
            <a:avLst/>
          </a:prstGeom>
          <a:noFill/>
          <a:ln w="9525">
            <a:noFill/>
            <a:miter lim="800000"/>
            <a:headEnd/>
            <a:tailEnd/>
          </a:ln>
        </p:spPr>
      </p:pic>
      <p:pic>
        <p:nvPicPr>
          <p:cNvPr id="16" name="Picture 16" descr="http://www.hindudevotion.com/krishna.jpg">
            <a:hlinkClick r:id="rId4"/>
          </p:cNvPr>
          <p:cNvPicPr>
            <a:picLocks noChangeAspect="1" noChangeArrowheads="1"/>
          </p:cNvPicPr>
          <p:nvPr/>
        </p:nvPicPr>
        <p:blipFill>
          <a:blip r:embed="rId5" cstate="print"/>
          <a:srcRect/>
          <a:stretch>
            <a:fillRect/>
          </a:stretch>
        </p:blipFill>
        <p:spPr bwMode="auto">
          <a:xfrm>
            <a:off x="5867400" y="5026025"/>
            <a:ext cx="1548876" cy="18319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 Hinduism Monistic?</a:t>
            </a:r>
            <a:endParaRPr lang="en-US" dirty="0"/>
          </a:p>
        </p:txBody>
      </p:sp>
      <p:sp>
        <p:nvSpPr>
          <p:cNvPr id="3" name="Content Placeholder 2"/>
          <p:cNvSpPr>
            <a:spLocks noGrp="1"/>
          </p:cNvSpPr>
          <p:nvPr>
            <p:ph sz="quarter" idx="1"/>
          </p:nvPr>
        </p:nvSpPr>
        <p:spPr>
          <a:xfrm>
            <a:off x="2590800" y="1524000"/>
            <a:ext cx="2667000" cy="4343400"/>
          </a:xfrm>
        </p:spPr>
        <p:txBody>
          <a:bodyPr>
            <a:normAutofit/>
          </a:bodyPr>
          <a:lstStyle/>
          <a:p>
            <a:r>
              <a:rPr lang="en-US" sz="3600" dirty="0" smtClean="0"/>
              <a:t>Hinduism is Polytheistic</a:t>
            </a:r>
          </a:p>
          <a:p>
            <a:r>
              <a:rPr lang="en-US" sz="3900" dirty="0" smtClean="0"/>
              <a:t>Belief that there are more than one god.</a:t>
            </a:r>
          </a:p>
          <a:p>
            <a:endParaRPr lang="en-US" sz="3600" dirty="0"/>
          </a:p>
        </p:txBody>
      </p:sp>
      <p:pic>
        <p:nvPicPr>
          <p:cNvPr id="4" name="Picture 8" descr="http://www.hindudevotion.com/shivafamily1.jpg">
            <a:hlinkClick r:id="rId6"/>
          </p:cNvPr>
          <p:cNvPicPr>
            <a:picLocks noChangeAspect="1" noChangeArrowheads="1"/>
          </p:cNvPicPr>
          <p:nvPr/>
        </p:nvPicPr>
        <p:blipFill>
          <a:blip r:embed="rId7" cstate="print"/>
          <a:srcRect/>
          <a:stretch>
            <a:fillRect/>
          </a:stretch>
        </p:blipFill>
        <p:spPr bwMode="auto">
          <a:xfrm>
            <a:off x="381000" y="4343400"/>
            <a:ext cx="1806575" cy="2136775"/>
          </a:xfrm>
          <a:prstGeom prst="rect">
            <a:avLst/>
          </a:prstGeom>
          <a:noFill/>
          <a:ln w="9525">
            <a:solidFill>
              <a:schemeClr val="tx1"/>
            </a:solidFill>
            <a:miter lim="800000"/>
            <a:headEnd/>
            <a:tailEnd/>
          </a:ln>
        </p:spPr>
      </p:pic>
      <p:pic>
        <p:nvPicPr>
          <p:cNvPr id="5" name="Picture 6" descr="C:\My Documents\My Pictures\Hindu Deities\shivanataraj2.jpg"/>
          <p:cNvPicPr>
            <a:picLocks noChangeAspect="1" noChangeArrowheads="1"/>
          </p:cNvPicPr>
          <p:nvPr/>
        </p:nvPicPr>
        <p:blipFill>
          <a:blip r:embed="rId8" cstate="print"/>
          <a:srcRect/>
          <a:stretch>
            <a:fillRect/>
          </a:stretch>
        </p:blipFill>
        <p:spPr bwMode="auto">
          <a:xfrm>
            <a:off x="7086600" y="4343400"/>
            <a:ext cx="1828800" cy="1884362"/>
          </a:xfrm>
          <a:prstGeom prst="rect">
            <a:avLst/>
          </a:prstGeom>
          <a:noFill/>
          <a:ln w="9525">
            <a:solidFill>
              <a:schemeClr val="tx1"/>
            </a:solidFill>
            <a:miter lim="800000"/>
            <a:headEnd/>
            <a:tailEnd/>
          </a:ln>
        </p:spPr>
      </p:pic>
      <p:pic>
        <p:nvPicPr>
          <p:cNvPr id="6" name="Picture 3" descr="http://www.hindudevotion.com/shiv3.gif">
            <a:hlinkClick r:id="rId6"/>
          </p:cNvPr>
          <p:cNvPicPr>
            <a:picLocks noChangeAspect="1" noChangeArrowheads="1" noCrop="1"/>
          </p:cNvPicPr>
          <p:nvPr/>
        </p:nvPicPr>
        <p:blipFill>
          <a:blip r:embed="rId9" cstate="print"/>
          <a:srcRect/>
          <a:stretch>
            <a:fillRect/>
          </a:stretch>
        </p:blipFill>
        <p:spPr bwMode="auto">
          <a:xfrm>
            <a:off x="6477000" y="2438400"/>
            <a:ext cx="1806575" cy="2136775"/>
          </a:xfrm>
          <a:prstGeom prst="rect">
            <a:avLst/>
          </a:prstGeom>
          <a:noFill/>
        </p:spPr>
      </p:pic>
      <p:pic>
        <p:nvPicPr>
          <p:cNvPr id="7" name="Picture 4" descr="C:\My Documents\My Pictures\Hindu Deities\saraswathi2.jpg"/>
          <p:cNvPicPr>
            <a:picLocks noChangeAspect="1" noChangeArrowheads="1"/>
          </p:cNvPicPr>
          <p:nvPr/>
        </p:nvPicPr>
        <p:blipFill>
          <a:blip r:embed="rId10" cstate="print"/>
          <a:srcRect/>
          <a:stretch>
            <a:fillRect/>
          </a:stretch>
        </p:blipFill>
        <p:spPr bwMode="auto">
          <a:xfrm>
            <a:off x="685800" y="1600200"/>
            <a:ext cx="1802342" cy="2476500"/>
          </a:xfrm>
          <a:prstGeom prst="rect">
            <a:avLst/>
          </a:prstGeom>
          <a:noFill/>
        </p:spPr>
      </p:pic>
      <p:pic>
        <p:nvPicPr>
          <p:cNvPr id="8" name="Picture 4" descr="C:\My Documents\My Pictures\Hindu Deities\Lakshmi.jpg"/>
          <p:cNvPicPr>
            <a:picLocks noChangeAspect="1" noChangeArrowheads="1"/>
          </p:cNvPicPr>
          <p:nvPr/>
        </p:nvPicPr>
        <p:blipFill>
          <a:blip r:embed="rId11" cstate="print"/>
          <a:srcRect/>
          <a:stretch>
            <a:fillRect/>
          </a:stretch>
        </p:blipFill>
        <p:spPr bwMode="auto">
          <a:xfrm>
            <a:off x="5867400" y="1600200"/>
            <a:ext cx="1827905" cy="2108200"/>
          </a:xfrm>
          <a:prstGeom prst="rect">
            <a:avLst/>
          </a:prstGeom>
          <a:noFill/>
          <a:ln w="9525">
            <a:solidFill>
              <a:schemeClr val="tx1"/>
            </a:solidFill>
            <a:miter lim="800000"/>
            <a:headEnd/>
            <a:tailEnd/>
          </a:ln>
        </p:spPr>
      </p:pic>
      <p:pic>
        <p:nvPicPr>
          <p:cNvPr id="9" name="Picture 4" descr="C:\My Documents\My Pictures\Hindu Deities\ShivaParvati.jpg"/>
          <p:cNvPicPr>
            <a:picLocks noChangeAspect="1" noChangeArrowheads="1"/>
          </p:cNvPicPr>
          <p:nvPr/>
        </p:nvPicPr>
        <p:blipFill>
          <a:blip r:embed="rId12" cstate="print"/>
          <a:srcRect/>
          <a:stretch>
            <a:fillRect/>
          </a:stretch>
        </p:blipFill>
        <p:spPr bwMode="auto">
          <a:xfrm>
            <a:off x="5334000" y="3886200"/>
            <a:ext cx="1582737" cy="2287740"/>
          </a:xfrm>
          <a:prstGeom prst="rect">
            <a:avLst/>
          </a:prstGeom>
          <a:noFill/>
          <a:ln w="9525">
            <a:solidFill>
              <a:schemeClr val="tx1"/>
            </a:solidFill>
            <a:miter lim="800000"/>
            <a:headEnd/>
            <a:tailEnd/>
          </a:ln>
        </p:spPr>
      </p:pic>
      <p:pic>
        <p:nvPicPr>
          <p:cNvPr id="10" name="Picture 5" descr="C:\My Documents\My Pictures\Hindu Deities\durga.jpg"/>
          <p:cNvPicPr>
            <a:picLocks noChangeAspect="1" noChangeArrowheads="1"/>
          </p:cNvPicPr>
          <p:nvPr/>
        </p:nvPicPr>
        <p:blipFill>
          <a:blip r:embed="rId13" cstate="print"/>
          <a:srcRect/>
          <a:stretch>
            <a:fillRect/>
          </a:stretch>
        </p:blipFill>
        <p:spPr bwMode="auto">
          <a:xfrm>
            <a:off x="990600" y="2819400"/>
            <a:ext cx="1579567" cy="2286000"/>
          </a:xfrm>
          <a:prstGeom prst="rect">
            <a:avLst/>
          </a:prstGeom>
          <a:noFill/>
          <a:ln w="9525">
            <a:solidFill>
              <a:schemeClr val="tx1"/>
            </a:solidFill>
            <a:miter lim="800000"/>
            <a:headEnd/>
            <a:tailEnd/>
          </a:ln>
        </p:spPr>
      </p:pic>
      <p:pic>
        <p:nvPicPr>
          <p:cNvPr id="11" name="Picture 6" descr="C:\My Documents\My Pictures\Hindu Deities\kali.jpg"/>
          <p:cNvPicPr>
            <a:picLocks noChangeAspect="1" noChangeArrowheads="1"/>
          </p:cNvPicPr>
          <p:nvPr/>
        </p:nvPicPr>
        <p:blipFill>
          <a:blip r:embed="rId14" cstate="print"/>
          <a:srcRect/>
          <a:stretch>
            <a:fillRect/>
          </a:stretch>
        </p:blipFill>
        <p:spPr bwMode="auto">
          <a:xfrm>
            <a:off x="5781218" y="2819400"/>
            <a:ext cx="1762581" cy="2286000"/>
          </a:xfrm>
          <a:prstGeom prst="rect">
            <a:avLst/>
          </a:prstGeom>
          <a:noFill/>
          <a:ln w="9525">
            <a:solidFill>
              <a:schemeClr val="tx1"/>
            </a:solidFill>
            <a:miter lim="800000"/>
            <a:headEnd/>
            <a:tailEnd/>
          </a:ln>
        </p:spPr>
      </p:pic>
      <p:pic>
        <p:nvPicPr>
          <p:cNvPr id="12" name="Picture 4" descr="http://www.hindudevotion.com/brahma.jpg">
            <a:hlinkClick r:id="rId15"/>
          </p:cNvPr>
          <p:cNvPicPr>
            <a:picLocks noChangeAspect="1" noChangeArrowheads="1"/>
          </p:cNvPicPr>
          <p:nvPr/>
        </p:nvPicPr>
        <p:blipFill>
          <a:blip r:embed="rId16" cstate="print"/>
          <a:srcRect/>
          <a:stretch>
            <a:fillRect/>
          </a:stretch>
        </p:blipFill>
        <p:spPr bwMode="auto">
          <a:xfrm>
            <a:off x="1752600" y="5105400"/>
            <a:ext cx="1181100" cy="1567144"/>
          </a:xfrm>
          <a:prstGeom prst="rect">
            <a:avLst/>
          </a:prstGeom>
          <a:noFill/>
          <a:ln w="9525">
            <a:noFill/>
            <a:miter lim="800000"/>
            <a:headEnd/>
            <a:tailEnd/>
          </a:ln>
        </p:spPr>
      </p:pic>
      <p:pic>
        <p:nvPicPr>
          <p:cNvPr id="13" name="Picture 6" descr="http://www.hindudevotion.com/durga.gif">
            <a:hlinkClick r:id="rId17"/>
          </p:cNvPr>
          <p:cNvPicPr>
            <a:picLocks noChangeAspect="1" noChangeArrowheads="1" noCrop="1"/>
          </p:cNvPicPr>
          <p:nvPr/>
        </p:nvPicPr>
        <p:blipFill>
          <a:blip r:embed="rId18" cstate="print"/>
          <a:srcRect/>
          <a:stretch>
            <a:fillRect/>
          </a:stretch>
        </p:blipFill>
        <p:spPr bwMode="auto">
          <a:xfrm>
            <a:off x="3352800" y="5407025"/>
            <a:ext cx="1226753" cy="1450975"/>
          </a:xfrm>
          <a:prstGeom prst="rect">
            <a:avLst/>
          </a:prstGeom>
          <a:noFill/>
        </p:spPr>
      </p:pic>
      <p:pic>
        <p:nvPicPr>
          <p:cNvPr id="15" name="Picture 12" descr="http://www.hindudevotion.com/hanuman.jpg">
            <a:hlinkClick r:id="rId19"/>
          </p:cNvPr>
          <p:cNvPicPr>
            <a:picLocks noChangeAspect="1" noChangeArrowheads="1"/>
          </p:cNvPicPr>
          <p:nvPr/>
        </p:nvPicPr>
        <p:blipFill>
          <a:blip r:embed="rId20" cstate="print"/>
          <a:srcRect/>
          <a:stretch>
            <a:fillRect/>
          </a:stretch>
        </p:blipFill>
        <p:spPr bwMode="auto">
          <a:xfrm>
            <a:off x="228600" y="2438400"/>
            <a:ext cx="1368698" cy="1797050"/>
          </a:xfrm>
          <a:prstGeom prst="rect">
            <a:avLst/>
          </a:prstGeom>
          <a:noFill/>
          <a:ln w="9525">
            <a:noFill/>
            <a:miter lim="800000"/>
            <a:headEnd/>
            <a:tailEnd/>
          </a:ln>
        </p:spPr>
      </p:pic>
      <p:pic>
        <p:nvPicPr>
          <p:cNvPr id="17" name="Picture 18" descr="http://www.hindudevotion.com/laxmi.gif">
            <a:hlinkClick r:id="rId21"/>
          </p:cNvPr>
          <p:cNvPicPr>
            <a:picLocks noChangeAspect="1" noChangeArrowheads="1" noCrop="1"/>
          </p:cNvPicPr>
          <p:nvPr/>
        </p:nvPicPr>
        <p:blipFill>
          <a:blip r:embed="rId22" cstate="print"/>
          <a:srcRect/>
          <a:stretch>
            <a:fillRect/>
          </a:stretch>
        </p:blipFill>
        <p:spPr bwMode="auto">
          <a:xfrm>
            <a:off x="6934200" y="2371725"/>
            <a:ext cx="1806575" cy="2136775"/>
          </a:xfrm>
          <a:prstGeom prst="rect">
            <a:avLst/>
          </a:prstGeom>
          <a:noFill/>
        </p:spPr>
      </p:pic>
      <p:pic>
        <p:nvPicPr>
          <p:cNvPr id="18" name="Picture 20" descr="http://www.hindudevotion.com/saras.jpg">
            <a:hlinkClick r:id="rId23"/>
          </p:cNvPr>
          <p:cNvPicPr>
            <a:picLocks noChangeAspect="1" noChangeArrowheads="1"/>
          </p:cNvPicPr>
          <p:nvPr/>
        </p:nvPicPr>
        <p:blipFill>
          <a:blip r:embed="rId24" cstate="print"/>
          <a:srcRect/>
          <a:stretch>
            <a:fillRect/>
          </a:stretch>
        </p:blipFill>
        <p:spPr bwMode="auto">
          <a:xfrm>
            <a:off x="152400" y="5178425"/>
            <a:ext cx="1420027" cy="1679575"/>
          </a:xfrm>
          <a:prstGeom prst="rect">
            <a:avLst/>
          </a:prstGeom>
          <a:noFill/>
          <a:ln w="9525">
            <a:noFill/>
            <a:miter lim="800000"/>
            <a:headEnd/>
            <a:tailEnd/>
          </a:ln>
        </p:spPr>
      </p:pic>
      <p:pic>
        <p:nvPicPr>
          <p:cNvPr id="19" name="Picture 22" descr="http://www.hindudevotion.com/shivafamily1.jpg">
            <a:hlinkClick r:id="rId6"/>
          </p:cNvPr>
          <p:cNvPicPr>
            <a:picLocks noChangeAspect="1" noChangeArrowheads="1"/>
          </p:cNvPicPr>
          <p:nvPr/>
        </p:nvPicPr>
        <p:blipFill>
          <a:blip r:embed="rId7" cstate="print"/>
          <a:srcRect/>
          <a:stretch>
            <a:fillRect/>
          </a:stretch>
        </p:blipFill>
        <p:spPr bwMode="auto">
          <a:xfrm>
            <a:off x="2514600" y="5257800"/>
            <a:ext cx="1226753" cy="1450975"/>
          </a:xfrm>
          <a:prstGeom prst="rect">
            <a:avLst/>
          </a:prstGeom>
          <a:noFill/>
          <a:ln w="9525">
            <a:noFill/>
            <a:miter lim="800000"/>
            <a:headEnd/>
            <a:tailEnd/>
          </a:ln>
        </p:spPr>
      </p:pic>
      <p:pic>
        <p:nvPicPr>
          <p:cNvPr id="20" name="Picture 24" descr="http://www.hindudevotion.com/shiv3.gif">
            <a:hlinkClick r:id="rId6"/>
          </p:cNvPr>
          <p:cNvPicPr>
            <a:picLocks noChangeAspect="1" noChangeArrowheads="1" noCrop="1"/>
          </p:cNvPicPr>
          <p:nvPr/>
        </p:nvPicPr>
        <p:blipFill>
          <a:blip r:embed="rId9" cstate="print"/>
          <a:srcRect/>
          <a:stretch>
            <a:fillRect/>
          </a:stretch>
        </p:blipFill>
        <p:spPr bwMode="auto">
          <a:xfrm>
            <a:off x="4267200" y="5181600"/>
            <a:ext cx="1226753" cy="1450975"/>
          </a:xfrm>
          <a:prstGeom prst="rect">
            <a:avLst/>
          </a:prstGeom>
          <a:noFill/>
        </p:spPr>
      </p:pic>
      <p:pic>
        <p:nvPicPr>
          <p:cNvPr id="21" name="Picture 26" descr="http://www.hindudevotion.com/vv.gif">
            <a:hlinkClick r:id="rId25"/>
          </p:cNvPr>
          <p:cNvPicPr>
            <a:picLocks noChangeAspect="1" noChangeArrowheads="1"/>
          </p:cNvPicPr>
          <p:nvPr/>
        </p:nvPicPr>
        <p:blipFill>
          <a:blip r:embed="rId26" cstate="print"/>
          <a:srcRect/>
          <a:stretch>
            <a:fillRect/>
          </a:stretch>
        </p:blipFill>
        <p:spPr bwMode="auto">
          <a:xfrm>
            <a:off x="7696200" y="5486400"/>
            <a:ext cx="1013500" cy="122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b="1" dirty="0">
                <a:latin typeface="Tempus Sans ITC" pitchFamily="82" charset="0"/>
              </a:rPr>
              <a:t>Who do Hindus worship? – </a:t>
            </a:r>
            <a:br>
              <a:rPr lang="en-US" b="1" dirty="0">
                <a:latin typeface="Tempus Sans ITC" pitchFamily="82" charset="0"/>
              </a:rPr>
            </a:br>
            <a:r>
              <a:rPr lang="en-US" sz="3600" b="1" dirty="0">
                <a:latin typeface="Tempus Sans ITC" pitchFamily="82" charset="0"/>
              </a:rPr>
              <a:t>the major gods of the Hindu Pantheon</a:t>
            </a:r>
          </a:p>
        </p:txBody>
      </p:sp>
      <p:pic>
        <p:nvPicPr>
          <p:cNvPr id="18435" name="Picture 3" descr="http://www.hindudevotion.com/shiv3.gif">
            <a:hlinkClick r:id="rId2"/>
          </p:cNvPr>
          <p:cNvPicPr>
            <a:picLocks noChangeAspect="1" noChangeArrowheads="1" noCrop="1"/>
          </p:cNvPicPr>
          <p:nvPr/>
        </p:nvPicPr>
        <p:blipFill>
          <a:blip r:embed="rId3" cstate="print"/>
          <a:srcRect/>
          <a:stretch>
            <a:fillRect/>
          </a:stretch>
        </p:blipFill>
        <p:spPr bwMode="auto">
          <a:xfrm>
            <a:off x="6477000" y="2438400"/>
            <a:ext cx="1806575" cy="2136775"/>
          </a:xfrm>
          <a:prstGeom prst="rect">
            <a:avLst/>
          </a:prstGeom>
          <a:noFill/>
        </p:spPr>
      </p:pic>
      <p:sp>
        <p:nvSpPr>
          <p:cNvPr id="18436" name="Rectangle 4"/>
          <p:cNvSpPr>
            <a:spLocks noChangeArrowheads="1"/>
          </p:cNvSpPr>
          <p:nvPr/>
        </p:nvSpPr>
        <p:spPr bwMode="auto">
          <a:xfrm>
            <a:off x="1692275" y="1752600"/>
            <a:ext cx="6613525" cy="1006475"/>
          </a:xfrm>
          <a:prstGeom prst="rect">
            <a:avLst/>
          </a:prstGeom>
          <a:noFill/>
          <a:ln w="9525">
            <a:noFill/>
            <a:miter lim="800000"/>
            <a:headEnd/>
            <a:tailEnd/>
          </a:ln>
          <a:effectLst/>
        </p:spPr>
        <p:txBody>
          <a:bodyPr wrap="none">
            <a:spAutoFit/>
          </a:bodyPr>
          <a:lstStyle/>
          <a:p>
            <a:pPr algn="l"/>
            <a:r>
              <a:rPr lang="en-US" sz="3200" b="1" i="1" dirty="0">
                <a:solidFill>
                  <a:schemeClr val="hlink"/>
                </a:solidFill>
                <a:latin typeface="Tempus Sans ITC" pitchFamily="82" charset="0"/>
              </a:rPr>
              <a:t>Shiva</a:t>
            </a:r>
            <a:r>
              <a:rPr lang="en-US" sz="3200" b="1" dirty="0">
                <a:latin typeface="Tempus Sans ITC" pitchFamily="82" charset="0"/>
              </a:rPr>
              <a:t>, god of constructive destruction</a:t>
            </a:r>
            <a:br>
              <a:rPr lang="en-US" sz="3200" b="1" dirty="0">
                <a:latin typeface="Tempus Sans ITC" pitchFamily="82" charset="0"/>
              </a:rPr>
            </a:br>
            <a:r>
              <a:rPr lang="en-US" sz="2800" b="1" dirty="0">
                <a:latin typeface="Tempus Sans ITC" pitchFamily="82" charset="0"/>
              </a:rPr>
              <a:t>(the transformer)</a:t>
            </a:r>
          </a:p>
        </p:txBody>
      </p:sp>
      <p:sp>
        <p:nvSpPr>
          <p:cNvPr id="18437" name="Rectangle 5"/>
          <p:cNvSpPr>
            <a:spLocks noChangeArrowheads="1"/>
          </p:cNvSpPr>
          <p:nvPr/>
        </p:nvSpPr>
        <p:spPr bwMode="auto">
          <a:xfrm>
            <a:off x="838200" y="2667000"/>
            <a:ext cx="4876800" cy="946150"/>
          </a:xfrm>
          <a:prstGeom prst="rect">
            <a:avLst/>
          </a:prstGeom>
          <a:noFill/>
          <a:ln w="9525">
            <a:noFill/>
            <a:miter lim="800000"/>
            <a:headEnd/>
            <a:tailEnd/>
          </a:ln>
          <a:effectLst/>
        </p:spPr>
        <p:txBody>
          <a:bodyPr>
            <a:spAutoFit/>
          </a:bodyPr>
          <a:lstStyle/>
          <a:p>
            <a:pPr algn="l">
              <a:spcBef>
                <a:spcPct val="50000"/>
              </a:spcBef>
            </a:pPr>
            <a:r>
              <a:rPr lang="en-US" sz="2800" b="1" dirty="0">
                <a:latin typeface="Tempus Sans ITC" pitchFamily="82" charset="0"/>
              </a:rPr>
              <a:t>Appears as Shiva </a:t>
            </a:r>
            <a:r>
              <a:rPr lang="en-US" sz="2800" b="1" i="1" dirty="0" err="1">
                <a:solidFill>
                  <a:schemeClr val="hlink"/>
                </a:solidFill>
                <a:latin typeface="Tempus Sans ITC" pitchFamily="82" charset="0"/>
              </a:rPr>
              <a:t>Nataraj</a:t>
            </a:r>
            <a:r>
              <a:rPr lang="en-US" sz="2800" b="1" dirty="0">
                <a:latin typeface="Tempus Sans ITC" pitchFamily="82" charset="0"/>
              </a:rPr>
              <a:t>,</a:t>
            </a:r>
            <a:br>
              <a:rPr lang="en-US" sz="2800" b="1" dirty="0">
                <a:latin typeface="Tempus Sans ITC" pitchFamily="82" charset="0"/>
              </a:rPr>
            </a:br>
            <a:r>
              <a:rPr lang="en-US" sz="2800" b="1" dirty="0">
                <a:latin typeface="Tempus Sans ITC" pitchFamily="82" charset="0"/>
              </a:rPr>
              <a:t>lord of the dance of creation…</a:t>
            </a:r>
          </a:p>
        </p:txBody>
      </p:sp>
      <p:pic>
        <p:nvPicPr>
          <p:cNvPr id="18438" name="Picture 6" descr="C:\My Documents\My Pictures\Hindu Deities\shivanataraj2.jpg"/>
          <p:cNvPicPr>
            <a:picLocks noChangeAspect="1" noChangeArrowheads="1"/>
          </p:cNvPicPr>
          <p:nvPr/>
        </p:nvPicPr>
        <p:blipFill>
          <a:blip r:embed="rId4" cstate="print"/>
          <a:srcRect/>
          <a:stretch>
            <a:fillRect/>
          </a:stretch>
        </p:blipFill>
        <p:spPr bwMode="auto">
          <a:xfrm>
            <a:off x="3352800" y="3602038"/>
            <a:ext cx="1828800" cy="1884362"/>
          </a:xfrm>
          <a:prstGeom prst="rect">
            <a:avLst/>
          </a:prstGeom>
          <a:noFill/>
          <a:ln w="9525">
            <a:solidFill>
              <a:schemeClr val="tx1"/>
            </a:solidFill>
            <a:miter lim="800000"/>
            <a:headEnd/>
            <a:tailEnd/>
          </a:ln>
        </p:spPr>
      </p:pic>
      <p:sp>
        <p:nvSpPr>
          <p:cNvPr id="18439" name="Rectangle 7"/>
          <p:cNvSpPr>
            <a:spLocks noChangeArrowheads="1"/>
          </p:cNvSpPr>
          <p:nvPr/>
        </p:nvSpPr>
        <p:spPr bwMode="auto">
          <a:xfrm>
            <a:off x="1752600" y="5607050"/>
            <a:ext cx="7239000" cy="946150"/>
          </a:xfrm>
          <a:prstGeom prst="rect">
            <a:avLst/>
          </a:prstGeom>
          <a:noFill/>
          <a:ln w="9525">
            <a:noFill/>
            <a:miter lim="800000"/>
            <a:headEnd/>
            <a:tailEnd/>
          </a:ln>
          <a:effectLst/>
        </p:spPr>
        <p:txBody>
          <a:bodyPr>
            <a:spAutoFit/>
          </a:bodyPr>
          <a:lstStyle/>
          <a:p>
            <a:pPr lvl="1">
              <a:spcBef>
                <a:spcPct val="50000"/>
              </a:spcBef>
              <a:buClr>
                <a:schemeClr val="accent2"/>
              </a:buClr>
              <a:buFont typeface="Wingdings" pitchFamily="2" charset="2"/>
              <a:buNone/>
            </a:pPr>
            <a:r>
              <a:rPr lang="en-US" sz="2800" b="1" dirty="0">
                <a:latin typeface="Tempus Sans ITC" pitchFamily="82" charset="0"/>
              </a:rPr>
              <a:t>and with his wife, </a:t>
            </a:r>
            <a:r>
              <a:rPr lang="en-US" sz="2800" b="1" i="1" dirty="0" err="1">
                <a:solidFill>
                  <a:schemeClr val="hlink"/>
                </a:solidFill>
                <a:latin typeface="Tempus Sans ITC" pitchFamily="82" charset="0"/>
              </a:rPr>
              <a:t>Parvati</a:t>
            </a:r>
            <a:r>
              <a:rPr lang="en-US" sz="2800" b="1" dirty="0">
                <a:latin typeface="Tempus Sans ITC" pitchFamily="82" charset="0"/>
              </a:rPr>
              <a:t>, and son </a:t>
            </a:r>
            <a:r>
              <a:rPr lang="en-US" sz="2800" b="1" i="1" dirty="0" err="1">
                <a:solidFill>
                  <a:schemeClr val="hlink"/>
                </a:solidFill>
                <a:latin typeface="Tempus Sans ITC" pitchFamily="82" charset="0"/>
              </a:rPr>
              <a:t>Ganesha</a:t>
            </a:r>
            <a:r>
              <a:rPr lang="en-US" sz="2800" b="1" i="1" dirty="0">
                <a:solidFill>
                  <a:schemeClr val="hlink"/>
                </a:solidFill>
                <a:latin typeface="Tempus Sans ITC" pitchFamily="82" charset="0"/>
              </a:rPr>
              <a:t/>
            </a:r>
            <a:br>
              <a:rPr lang="en-US" sz="2800" b="1" i="1" dirty="0">
                <a:solidFill>
                  <a:schemeClr val="hlink"/>
                </a:solidFill>
                <a:latin typeface="Tempus Sans ITC" pitchFamily="82" charset="0"/>
              </a:rPr>
            </a:br>
            <a:r>
              <a:rPr lang="en-US" sz="2800" b="1" dirty="0">
                <a:latin typeface="Tempus Sans ITC" pitchFamily="82" charset="0"/>
              </a:rPr>
              <a:t>(the elephant headed remover of obstacles)</a:t>
            </a:r>
          </a:p>
        </p:txBody>
      </p:sp>
      <p:pic>
        <p:nvPicPr>
          <p:cNvPr id="18440" name="Picture 8" descr="http://www.hindudevotion.com/shivafamily1.jpg">
            <a:hlinkClick r:id="rId2"/>
          </p:cNvPr>
          <p:cNvPicPr>
            <a:picLocks noChangeAspect="1" noChangeArrowheads="1"/>
          </p:cNvPicPr>
          <p:nvPr/>
        </p:nvPicPr>
        <p:blipFill>
          <a:blip r:embed="rId5" cstate="print"/>
          <a:srcRect/>
          <a:stretch>
            <a:fillRect/>
          </a:stretch>
        </p:blipFill>
        <p:spPr bwMode="auto">
          <a:xfrm>
            <a:off x="381000" y="4343400"/>
            <a:ext cx="1806575" cy="21367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a:latin typeface="Tempus Sans ITC" pitchFamily="82" charset="0"/>
              </a:rPr>
              <a:t>What about the goddesses?</a:t>
            </a:r>
            <a:br>
              <a:rPr lang="en-US" b="1">
                <a:latin typeface="Tempus Sans ITC" pitchFamily="82" charset="0"/>
              </a:rPr>
            </a:br>
            <a:r>
              <a:rPr lang="en-US" sz="3600" b="1" i="1">
                <a:solidFill>
                  <a:schemeClr val="hlink"/>
                </a:solidFill>
                <a:latin typeface="Tempus Sans ITC" pitchFamily="82" charset="0"/>
              </a:rPr>
              <a:t>Devi</a:t>
            </a:r>
            <a:r>
              <a:rPr lang="en-US" sz="3600" b="1">
                <a:latin typeface="Tempus Sans ITC" pitchFamily="82" charset="0"/>
              </a:rPr>
              <a:t> – the feminine divine</a:t>
            </a:r>
          </a:p>
        </p:txBody>
      </p:sp>
      <p:sp>
        <p:nvSpPr>
          <p:cNvPr id="22531" name="Rectangle 3"/>
          <p:cNvSpPr>
            <a:spLocks noChangeArrowheads="1"/>
          </p:cNvSpPr>
          <p:nvPr/>
        </p:nvSpPr>
        <p:spPr bwMode="auto">
          <a:xfrm>
            <a:off x="1066800" y="1828800"/>
            <a:ext cx="7097713" cy="1066800"/>
          </a:xfrm>
          <a:prstGeom prst="rect">
            <a:avLst/>
          </a:prstGeom>
          <a:noFill/>
          <a:ln w="9525">
            <a:noFill/>
            <a:miter lim="800000"/>
            <a:headEnd/>
            <a:tailEnd/>
          </a:ln>
          <a:effectLst/>
        </p:spPr>
        <p:txBody>
          <a:bodyPr wrap="none">
            <a:spAutoFit/>
          </a:bodyPr>
          <a:lstStyle/>
          <a:p>
            <a:pPr algn="l"/>
            <a:r>
              <a:rPr lang="en-US" sz="3200" b="1" i="1">
                <a:solidFill>
                  <a:schemeClr val="hlink"/>
                </a:solidFill>
                <a:latin typeface="Tempus Sans ITC" pitchFamily="82" charset="0"/>
              </a:rPr>
              <a:t>Saraswati</a:t>
            </a:r>
            <a:r>
              <a:rPr lang="en-US" sz="3200" b="1">
                <a:latin typeface="Tempus Sans ITC" pitchFamily="82" charset="0"/>
              </a:rPr>
              <a:t>, goddess of wisdom, consort of</a:t>
            </a:r>
            <a:br>
              <a:rPr lang="en-US" sz="3200" b="1">
                <a:latin typeface="Tempus Sans ITC" pitchFamily="82" charset="0"/>
              </a:rPr>
            </a:br>
            <a:r>
              <a:rPr lang="en-US" sz="3200" b="1">
                <a:latin typeface="Tempus Sans ITC" pitchFamily="82" charset="0"/>
              </a:rPr>
              <a:t>Brahma</a:t>
            </a:r>
          </a:p>
        </p:txBody>
      </p:sp>
      <p:pic>
        <p:nvPicPr>
          <p:cNvPr id="22532" name="Picture 4" descr="C:\My Documents\My Pictures\Hindu Deities\saraswathi2.jpg"/>
          <p:cNvPicPr>
            <a:picLocks noChangeAspect="1" noChangeArrowheads="1"/>
          </p:cNvPicPr>
          <p:nvPr/>
        </p:nvPicPr>
        <p:blipFill>
          <a:blip r:embed="rId2" cstate="print"/>
          <a:srcRect/>
          <a:stretch>
            <a:fillRect/>
          </a:stretch>
        </p:blipFill>
        <p:spPr bwMode="auto">
          <a:xfrm>
            <a:off x="1066800" y="3200400"/>
            <a:ext cx="2079625" cy="2857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b="1">
                <a:latin typeface="Tempus Sans ITC" pitchFamily="82" charset="0"/>
              </a:rPr>
              <a:t>What about the goddesses?</a:t>
            </a:r>
            <a:br>
              <a:rPr lang="en-US" b="1">
                <a:latin typeface="Tempus Sans ITC" pitchFamily="82" charset="0"/>
              </a:rPr>
            </a:br>
            <a:r>
              <a:rPr lang="en-US" sz="3600" b="1" i="1">
                <a:solidFill>
                  <a:schemeClr val="hlink"/>
                </a:solidFill>
                <a:latin typeface="Tempus Sans ITC" pitchFamily="82" charset="0"/>
              </a:rPr>
              <a:t>Devi</a:t>
            </a:r>
            <a:r>
              <a:rPr lang="en-US" sz="3600" b="1">
                <a:latin typeface="Tempus Sans ITC" pitchFamily="82" charset="0"/>
              </a:rPr>
              <a:t> – the feminine divine</a:t>
            </a:r>
          </a:p>
        </p:txBody>
      </p:sp>
      <p:sp>
        <p:nvSpPr>
          <p:cNvPr id="19459" name="Rectangle 3"/>
          <p:cNvSpPr>
            <a:spLocks noChangeArrowheads="1"/>
          </p:cNvSpPr>
          <p:nvPr/>
        </p:nvSpPr>
        <p:spPr bwMode="auto">
          <a:xfrm>
            <a:off x="1066800" y="2819400"/>
            <a:ext cx="7696200" cy="1066800"/>
          </a:xfrm>
          <a:prstGeom prst="rect">
            <a:avLst/>
          </a:prstGeom>
          <a:noFill/>
          <a:ln w="9525">
            <a:noFill/>
            <a:miter lim="800000"/>
            <a:headEnd/>
            <a:tailEnd/>
          </a:ln>
          <a:effectLst/>
        </p:spPr>
        <p:txBody>
          <a:bodyPr>
            <a:spAutoFit/>
          </a:bodyPr>
          <a:lstStyle/>
          <a:p>
            <a:pPr algn="l">
              <a:buClr>
                <a:schemeClr val="accent2"/>
              </a:buClr>
              <a:buFont typeface="Wingdings" pitchFamily="2" charset="2"/>
              <a:buNone/>
            </a:pPr>
            <a:r>
              <a:rPr lang="en-US" sz="3200" b="1" i="1">
                <a:solidFill>
                  <a:schemeClr val="hlink"/>
                </a:solidFill>
                <a:latin typeface="Tempus Sans ITC" pitchFamily="82" charset="0"/>
              </a:rPr>
              <a:t>Lakshmi</a:t>
            </a:r>
            <a:r>
              <a:rPr lang="en-US" sz="3200" b="1">
                <a:latin typeface="Tempus Sans ITC" pitchFamily="82" charset="0"/>
              </a:rPr>
              <a:t>, goddess of good fortune, consort</a:t>
            </a:r>
            <a:br>
              <a:rPr lang="en-US" sz="3200" b="1">
                <a:latin typeface="Tempus Sans ITC" pitchFamily="82" charset="0"/>
              </a:rPr>
            </a:br>
            <a:r>
              <a:rPr lang="en-US" sz="3200" b="1">
                <a:latin typeface="Tempus Sans ITC" pitchFamily="82" charset="0"/>
              </a:rPr>
              <a:t>of Vishnu</a:t>
            </a:r>
          </a:p>
        </p:txBody>
      </p:sp>
      <p:pic>
        <p:nvPicPr>
          <p:cNvPr id="19460" name="Picture 4" descr="C:\My Documents\My Pictures\Hindu Deities\Lakshmi.jpg"/>
          <p:cNvPicPr>
            <a:picLocks noChangeAspect="1" noChangeArrowheads="1"/>
          </p:cNvPicPr>
          <p:nvPr/>
        </p:nvPicPr>
        <p:blipFill>
          <a:blip r:embed="rId2" cstate="print"/>
          <a:srcRect/>
          <a:stretch>
            <a:fillRect/>
          </a:stretch>
        </p:blipFill>
        <p:spPr bwMode="auto">
          <a:xfrm>
            <a:off x="3657600" y="3581400"/>
            <a:ext cx="2422525" cy="279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b="1">
                <a:latin typeface="Tempus Sans ITC" pitchFamily="82" charset="0"/>
              </a:rPr>
              <a:t>What about the goddesses?</a:t>
            </a:r>
            <a:br>
              <a:rPr lang="en-US" b="1">
                <a:latin typeface="Tempus Sans ITC" pitchFamily="82" charset="0"/>
              </a:rPr>
            </a:br>
            <a:r>
              <a:rPr lang="en-US" sz="3600" b="1" i="1">
                <a:solidFill>
                  <a:schemeClr val="hlink"/>
                </a:solidFill>
                <a:latin typeface="Tempus Sans ITC" pitchFamily="82" charset="0"/>
              </a:rPr>
              <a:t>Devi</a:t>
            </a:r>
            <a:r>
              <a:rPr lang="en-US" sz="3600" b="1">
                <a:latin typeface="Tempus Sans ITC" pitchFamily="82" charset="0"/>
              </a:rPr>
              <a:t> – the feminine divine</a:t>
            </a:r>
          </a:p>
        </p:txBody>
      </p:sp>
      <p:sp>
        <p:nvSpPr>
          <p:cNvPr id="20483" name="Rectangle 3"/>
          <p:cNvSpPr>
            <a:spLocks noChangeArrowheads="1"/>
          </p:cNvSpPr>
          <p:nvPr/>
        </p:nvSpPr>
        <p:spPr bwMode="auto">
          <a:xfrm>
            <a:off x="990600" y="3687763"/>
            <a:ext cx="5486400" cy="1066800"/>
          </a:xfrm>
          <a:prstGeom prst="rect">
            <a:avLst/>
          </a:prstGeom>
          <a:noFill/>
          <a:ln w="9525">
            <a:noFill/>
            <a:miter lim="800000"/>
            <a:headEnd/>
            <a:tailEnd/>
          </a:ln>
          <a:effectLst/>
        </p:spPr>
        <p:txBody>
          <a:bodyPr>
            <a:spAutoFit/>
          </a:bodyPr>
          <a:lstStyle/>
          <a:p>
            <a:pPr algn="l"/>
            <a:r>
              <a:rPr lang="en-US" sz="3200" b="1" i="1">
                <a:solidFill>
                  <a:schemeClr val="hlink"/>
                </a:solidFill>
                <a:latin typeface="Tempus Sans ITC" pitchFamily="82" charset="0"/>
              </a:rPr>
              <a:t>Parvati</a:t>
            </a:r>
            <a:r>
              <a:rPr lang="en-US" sz="3200" b="1">
                <a:latin typeface="Tempus Sans ITC" pitchFamily="82" charset="0"/>
              </a:rPr>
              <a:t>, divine mother, wife of</a:t>
            </a:r>
            <a:br>
              <a:rPr lang="en-US" sz="3200" b="1">
                <a:latin typeface="Tempus Sans ITC" pitchFamily="82" charset="0"/>
              </a:rPr>
            </a:br>
            <a:r>
              <a:rPr lang="en-US" sz="3200" b="1">
                <a:latin typeface="Tempus Sans ITC" pitchFamily="82" charset="0"/>
              </a:rPr>
              <a:t>Shiva</a:t>
            </a:r>
          </a:p>
        </p:txBody>
      </p:sp>
      <p:pic>
        <p:nvPicPr>
          <p:cNvPr id="20484" name="Picture 4" descr="C:\My Documents\My Pictures\Hindu Deities\ShivaParvati.jpg"/>
          <p:cNvPicPr>
            <a:picLocks noChangeAspect="1" noChangeArrowheads="1"/>
          </p:cNvPicPr>
          <p:nvPr/>
        </p:nvPicPr>
        <p:blipFill>
          <a:blip r:embed="rId2" cstate="print"/>
          <a:srcRect/>
          <a:stretch>
            <a:fillRect/>
          </a:stretch>
        </p:blipFill>
        <p:spPr bwMode="auto">
          <a:xfrm>
            <a:off x="6418263" y="3638550"/>
            <a:ext cx="1963737" cy="2838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world religions pie chart"/>
          <p:cNvPicPr>
            <a:picLocks noChangeAspect="1" noChangeArrowheads="1"/>
          </p:cNvPicPr>
          <p:nvPr/>
        </p:nvPicPr>
        <p:blipFill>
          <a:blip r:embed="rId2" cstate="print"/>
          <a:srcRect/>
          <a:stretch>
            <a:fillRect/>
          </a:stretch>
        </p:blipFill>
        <p:spPr bwMode="auto">
          <a:xfrm>
            <a:off x="1066800" y="1524000"/>
            <a:ext cx="6858000" cy="5140914"/>
          </a:xfrm>
          <a:prstGeom prst="rect">
            <a:avLst/>
          </a:prstGeom>
          <a:noFill/>
        </p:spPr>
      </p:pic>
      <p:sp>
        <p:nvSpPr>
          <p:cNvPr id="2" name="Title 1"/>
          <p:cNvSpPr>
            <a:spLocks noGrp="1"/>
          </p:cNvSpPr>
          <p:nvPr>
            <p:ph type="title"/>
          </p:nvPr>
        </p:nvSpPr>
        <p:spPr/>
        <p:txBody>
          <a:bodyPr/>
          <a:lstStyle/>
          <a:p>
            <a:pPr algn="ctr"/>
            <a:r>
              <a:rPr lang="en-US" dirty="0" smtClean="0"/>
              <a:t>Major Religions of the World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b="1">
                <a:latin typeface="Tempus Sans ITC" pitchFamily="82" charset="0"/>
              </a:rPr>
              <a:t>What about the goddesses?</a:t>
            </a:r>
            <a:br>
              <a:rPr lang="en-US" b="1">
                <a:latin typeface="Tempus Sans ITC" pitchFamily="82" charset="0"/>
              </a:rPr>
            </a:br>
            <a:r>
              <a:rPr lang="en-US" sz="3600" b="1" i="1">
                <a:solidFill>
                  <a:schemeClr val="hlink"/>
                </a:solidFill>
                <a:latin typeface="Tempus Sans ITC" pitchFamily="82" charset="0"/>
              </a:rPr>
              <a:t>Devi</a:t>
            </a:r>
            <a:r>
              <a:rPr lang="en-US" sz="3600" b="1">
                <a:latin typeface="Tempus Sans ITC" pitchFamily="82" charset="0"/>
              </a:rPr>
              <a:t> – the feminine divine</a:t>
            </a:r>
          </a:p>
        </p:txBody>
      </p:sp>
      <p:sp>
        <p:nvSpPr>
          <p:cNvPr id="21507" name="Rectangle 3"/>
          <p:cNvSpPr>
            <a:spLocks noChangeArrowheads="1"/>
          </p:cNvSpPr>
          <p:nvPr/>
        </p:nvSpPr>
        <p:spPr bwMode="auto">
          <a:xfrm>
            <a:off x="533400" y="1676400"/>
            <a:ext cx="3241675" cy="579437"/>
          </a:xfrm>
          <a:prstGeom prst="rect">
            <a:avLst/>
          </a:prstGeom>
          <a:noFill/>
          <a:ln w="9525">
            <a:noFill/>
            <a:miter lim="800000"/>
            <a:headEnd/>
            <a:tailEnd/>
          </a:ln>
          <a:effectLst/>
        </p:spPr>
        <p:txBody>
          <a:bodyPr wrap="none">
            <a:spAutoFit/>
          </a:bodyPr>
          <a:lstStyle/>
          <a:p>
            <a:r>
              <a:rPr lang="en-US" sz="3200" b="1" i="1" dirty="0" err="1">
                <a:solidFill>
                  <a:schemeClr val="hlink"/>
                </a:solidFill>
                <a:latin typeface="Tempus Sans ITC" pitchFamily="82" charset="0"/>
              </a:rPr>
              <a:t>Durga</a:t>
            </a:r>
            <a:r>
              <a:rPr lang="en-US" sz="3200" b="1" dirty="0">
                <a:latin typeface="Tempus Sans ITC" pitchFamily="82" charset="0"/>
              </a:rPr>
              <a:t>, </a:t>
            </a:r>
            <a:r>
              <a:rPr lang="en-US" sz="3200" b="1" dirty="0" err="1">
                <a:latin typeface="Tempus Sans ITC" pitchFamily="82" charset="0"/>
              </a:rPr>
              <a:t>protectress</a:t>
            </a:r>
            <a:endParaRPr lang="en-US" sz="3200" b="1" dirty="0">
              <a:latin typeface="Tempus Sans ITC" pitchFamily="82" charset="0"/>
            </a:endParaRPr>
          </a:p>
        </p:txBody>
      </p:sp>
      <p:sp>
        <p:nvSpPr>
          <p:cNvPr id="21508" name="Rectangle 4"/>
          <p:cNvSpPr>
            <a:spLocks noChangeArrowheads="1"/>
          </p:cNvSpPr>
          <p:nvPr/>
        </p:nvSpPr>
        <p:spPr bwMode="auto">
          <a:xfrm>
            <a:off x="4343400" y="4724400"/>
            <a:ext cx="4570413" cy="579437"/>
          </a:xfrm>
          <a:prstGeom prst="rect">
            <a:avLst/>
          </a:prstGeom>
          <a:noFill/>
          <a:ln w="9525">
            <a:noFill/>
            <a:miter lim="800000"/>
            <a:headEnd/>
            <a:tailEnd/>
          </a:ln>
          <a:effectLst/>
        </p:spPr>
        <p:txBody>
          <a:bodyPr wrap="none">
            <a:spAutoFit/>
          </a:bodyPr>
          <a:lstStyle/>
          <a:p>
            <a:r>
              <a:rPr lang="en-US" sz="3200" b="1" i="1" dirty="0">
                <a:solidFill>
                  <a:schemeClr val="hlink"/>
                </a:solidFill>
                <a:latin typeface="Tempus Sans ITC" pitchFamily="82" charset="0"/>
              </a:rPr>
              <a:t>Kali</a:t>
            </a:r>
            <a:r>
              <a:rPr lang="en-US" sz="3200" b="1" dirty="0">
                <a:latin typeface="Tempus Sans ITC" pitchFamily="82" charset="0"/>
              </a:rPr>
              <a:t>, destroyer of demons</a:t>
            </a:r>
          </a:p>
        </p:txBody>
      </p:sp>
      <p:pic>
        <p:nvPicPr>
          <p:cNvPr id="21509" name="Picture 5" descr="C:\My Documents\My Pictures\Hindu Deities\durga.jpg"/>
          <p:cNvPicPr>
            <a:picLocks noChangeAspect="1" noChangeArrowheads="1"/>
          </p:cNvPicPr>
          <p:nvPr/>
        </p:nvPicPr>
        <p:blipFill>
          <a:blip r:embed="rId2" cstate="print"/>
          <a:srcRect/>
          <a:stretch>
            <a:fillRect/>
          </a:stretch>
        </p:blipFill>
        <p:spPr bwMode="auto">
          <a:xfrm>
            <a:off x="1600200" y="2286000"/>
            <a:ext cx="2151063" cy="3113087"/>
          </a:xfrm>
          <a:prstGeom prst="rect">
            <a:avLst/>
          </a:prstGeom>
          <a:noFill/>
          <a:ln w="9525">
            <a:solidFill>
              <a:schemeClr val="tx1"/>
            </a:solidFill>
            <a:miter lim="800000"/>
            <a:headEnd/>
            <a:tailEnd/>
          </a:ln>
        </p:spPr>
      </p:pic>
      <p:pic>
        <p:nvPicPr>
          <p:cNvPr id="21510" name="Picture 6" descr="C:\My Documents\My Pictures\Hindu Deities\kali.jpg"/>
          <p:cNvPicPr>
            <a:picLocks noChangeAspect="1" noChangeArrowheads="1"/>
          </p:cNvPicPr>
          <p:nvPr/>
        </p:nvPicPr>
        <p:blipFill>
          <a:blip r:embed="rId3" cstate="print"/>
          <a:srcRect/>
          <a:stretch>
            <a:fillRect/>
          </a:stretch>
        </p:blipFill>
        <p:spPr bwMode="auto">
          <a:xfrm>
            <a:off x="6019800" y="1676400"/>
            <a:ext cx="2298700" cy="2981325"/>
          </a:xfrm>
          <a:prstGeom prst="rect">
            <a:avLst/>
          </a:prstGeom>
          <a:noFill/>
          <a:ln w="9525">
            <a:solidFill>
              <a:schemeClr val="tx1"/>
            </a:solidFill>
            <a:miter lim="800000"/>
            <a:headEnd/>
            <a:tailEnd/>
          </a:ln>
        </p:spPr>
      </p:pic>
      <p:sp>
        <p:nvSpPr>
          <p:cNvPr id="21511" name="Text Box 7"/>
          <p:cNvSpPr txBox="1">
            <a:spLocks noChangeArrowheads="1"/>
          </p:cNvSpPr>
          <p:nvPr/>
        </p:nvSpPr>
        <p:spPr bwMode="auto">
          <a:xfrm>
            <a:off x="685800" y="5638800"/>
            <a:ext cx="8229600" cy="707886"/>
          </a:xfrm>
          <a:prstGeom prst="rect">
            <a:avLst/>
          </a:prstGeom>
          <a:noFill/>
          <a:ln w="9525">
            <a:noFill/>
            <a:miter lim="800000"/>
            <a:headEnd/>
            <a:tailEnd/>
          </a:ln>
          <a:effectLst/>
        </p:spPr>
        <p:txBody>
          <a:bodyPr wrap="square">
            <a:spAutoFit/>
          </a:bodyPr>
          <a:lstStyle/>
          <a:p>
            <a:r>
              <a:rPr lang="en-US" sz="4000" b="1" dirty="0">
                <a:latin typeface="Tw Cen MT" pitchFamily="34" charset="0"/>
              </a:rPr>
              <a:t>Plus about </a:t>
            </a:r>
            <a:r>
              <a:rPr lang="en-US" sz="4000" b="1" u="sng" dirty="0">
                <a:latin typeface="Tw Cen MT" pitchFamily="34" charset="0"/>
              </a:rPr>
              <a:t>330 million </a:t>
            </a:r>
            <a:r>
              <a:rPr lang="en-US" sz="4000" b="1" dirty="0">
                <a:latin typeface="Tw Cen MT" pitchFamily="34" charset="0"/>
              </a:rPr>
              <a:t>other deities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hindudevotion.com/brahma.jpg">
            <a:hlinkClick r:id="rId2"/>
          </p:cNvPr>
          <p:cNvPicPr>
            <a:picLocks noChangeAspect="1" noChangeArrowheads="1"/>
          </p:cNvPicPr>
          <p:nvPr/>
        </p:nvPicPr>
        <p:blipFill>
          <a:blip r:embed="rId3" cstate="print"/>
          <a:srcRect/>
          <a:stretch>
            <a:fillRect/>
          </a:stretch>
        </p:blipFill>
        <p:spPr bwMode="auto">
          <a:xfrm>
            <a:off x="419100" y="87313"/>
            <a:ext cx="1714500" cy="2274887"/>
          </a:xfrm>
          <a:prstGeom prst="rect">
            <a:avLst/>
          </a:prstGeom>
          <a:noFill/>
          <a:ln w="9525">
            <a:noFill/>
            <a:miter lim="800000"/>
            <a:headEnd/>
            <a:tailEnd/>
          </a:ln>
        </p:spPr>
      </p:pic>
      <p:pic>
        <p:nvPicPr>
          <p:cNvPr id="15366" name="Picture 6" descr="http://www.hindudevotion.com/durga.gif">
            <a:hlinkClick r:id="rId4"/>
          </p:cNvPr>
          <p:cNvPicPr>
            <a:picLocks noChangeAspect="1" noChangeArrowheads="1" noCrop="1"/>
          </p:cNvPicPr>
          <p:nvPr/>
        </p:nvPicPr>
        <p:blipFill>
          <a:blip r:embed="rId5" cstate="print"/>
          <a:srcRect/>
          <a:stretch>
            <a:fillRect/>
          </a:stretch>
        </p:blipFill>
        <p:spPr bwMode="auto">
          <a:xfrm>
            <a:off x="2536825" y="149225"/>
            <a:ext cx="1806575" cy="2136775"/>
          </a:xfrm>
          <a:prstGeom prst="rect">
            <a:avLst/>
          </a:prstGeom>
          <a:noFill/>
        </p:spPr>
      </p:pic>
      <p:pic>
        <p:nvPicPr>
          <p:cNvPr id="15368" name="Picture 8" descr="http://www.hindudevotion.com/ganesha1.jpg">
            <a:hlinkClick r:id="rId6"/>
          </p:cNvPr>
          <p:cNvPicPr>
            <a:picLocks noChangeAspect="1" noChangeArrowheads="1"/>
          </p:cNvPicPr>
          <p:nvPr/>
        </p:nvPicPr>
        <p:blipFill>
          <a:blip r:embed="rId7" cstate="print"/>
          <a:srcRect/>
          <a:stretch>
            <a:fillRect/>
          </a:stretch>
        </p:blipFill>
        <p:spPr bwMode="auto">
          <a:xfrm>
            <a:off x="4708525" y="225425"/>
            <a:ext cx="1806575" cy="2136775"/>
          </a:xfrm>
          <a:prstGeom prst="rect">
            <a:avLst/>
          </a:prstGeom>
          <a:noFill/>
          <a:ln w="9525">
            <a:noFill/>
            <a:miter lim="800000"/>
            <a:headEnd/>
            <a:tailEnd/>
          </a:ln>
        </p:spPr>
      </p:pic>
      <p:pic>
        <p:nvPicPr>
          <p:cNvPr id="15372" name="Picture 12" descr="http://www.hindudevotion.com/hanuman.jpg">
            <a:hlinkClick r:id="rId8"/>
          </p:cNvPr>
          <p:cNvPicPr>
            <a:picLocks noChangeAspect="1" noChangeArrowheads="1"/>
          </p:cNvPicPr>
          <p:nvPr/>
        </p:nvPicPr>
        <p:blipFill>
          <a:blip r:embed="rId9" cstate="print"/>
          <a:srcRect/>
          <a:stretch>
            <a:fillRect/>
          </a:stretch>
        </p:blipFill>
        <p:spPr bwMode="auto">
          <a:xfrm>
            <a:off x="419100" y="2317750"/>
            <a:ext cx="1714500" cy="2251075"/>
          </a:xfrm>
          <a:prstGeom prst="rect">
            <a:avLst/>
          </a:prstGeom>
          <a:noFill/>
          <a:ln w="9525">
            <a:noFill/>
            <a:miter lim="800000"/>
            <a:headEnd/>
            <a:tailEnd/>
          </a:ln>
        </p:spPr>
      </p:pic>
      <p:pic>
        <p:nvPicPr>
          <p:cNvPr id="15376" name="Picture 16" descr="http://www.hindudevotion.com/krishna.jpg">
            <a:hlinkClick r:id="rId10"/>
          </p:cNvPr>
          <p:cNvPicPr>
            <a:picLocks noChangeAspect="1" noChangeArrowheads="1"/>
          </p:cNvPicPr>
          <p:nvPr/>
        </p:nvPicPr>
        <p:blipFill>
          <a:blip r:embed="rId11" cstate="print"/>
          <a:srcRect/>
          <a:stretch>
            <a:fillRect/>
          </a:stretch>
        </p:blipFill>
        <p:spPr bwMode="auto">
          <a:xfrm>
            <a:off x="6956425" y="228600"/>
            <a:ext cx="1806575" cy="2136775"/>
          </a:xfrm>
          <a:prstGeom prst="rect">
            <a:avLst/>
          </a:prstGeom>
          <a:noFill/>
          <a:ln w="9525">
            <a:noFill/>
            <a:miter lim="800000"/>
            <a:headEnd/>
            <a:tailEnd/>
          </a:ln>
        </p:spPr>
      </p:pic>
      <p:pic>
        <p:nvPicPr>
          <p:cNvPr id="15378" name="Picture 18" descr="http://www.hindudevotion.com/laxmi.gif">
            <a:hlinkClick r:id="rId12"/>
          </p:cNvPr>
          <p:cNvPicPr>
            <a:picLocks noChangeAspect="1" noChangeArrowheads="1" noCrop="1"/>
          </p:cNvPicPr>
          <p:nvPr/>
        </p:nvPicPr>
        <p:blipFill>
          <a:blip r:embed="rId13" cstate="print"/>
          <a:srcRect/>
          <a:stretch>
            <a:fillRect/>
          </a:stretch>
        </p:blipFill>
        <p:spPr bwMode="auto">
          <a:xfrm>
            <a:off x="6934200" y="2371725"/>
            <a:ext cx="1806575" cy="2136775"/>
          </a:xfrm>
          <a:prstGeom prst="rect">
            <a:avLst/>
          </a:prstGeom>
          <a:noFill/>
        </p:spPr>
      </p:pic>
      <p:pic>
        <p:nvPicPr>
          <p:cNvPr id="15380" name="Picture 20" descr="http://www.hindudevotion.com/saras.jpg">
            <a:hlinkClick r:id="rId14"/>
          </p:cNvPr>
          <p:cNvPicPr>
            <a:picLocks noChangeAspect="1" noChangeArrowheads="1"/>
          </p:cNvPicPr>
          <p:nvPr/>
        </p:nvPicPr>
        <p:blipFill>
          <a:blip r:embed="rId15" cstate="print"/>
          <a:srcRect/>
          <a:stretch>
            <a:fillRect/>
          </a:stretch>
        </p:blipFill>
        <p:spPr bwMode="auto">
          <a:xfrm>
            <a:off x="403225" y="4572000"/>
            <a:ext cx="1806575" cy="2136775"/>
          </a:xfrm>
          <a:prstGeom prst="rect">
            <a:avLst/>
          </a:prstGeom>
          <a:noFill/>
          <a:ln w="9525">
            <a:noFill/>
            <a:miter lim="800000"/>
            <a:headEnd/>
            <a:tailEnd/>
          </a:ln>
        </p:spPr>
      </p:pic>
      <p:pic>
        <p:nvPicPr>
          <p:cNvPr id="15382" name="Picture 22" descr="http://www.hindudevotion.com/shivafamily1.jpg">
            <a:hlinkClick r:id="rId16"/>
          </p:cNvPr>
          <p:cNvPicPr>
            <a:picLocks noChangeAspect="1" noChangeArrowheads="1"/>
          </p:cNvPicPr>
          <p:nvPr/>
        </p:nvPicPr>
        <p:blipFill>
          <a:blip r:embed="rId17" cstate="print"/>
          <a:srcRect/>
          <a:stretch>
            <a:fillRect/>
          </a:stretch>
        </p:blipFill>
        <p:spPr bwMode="auto">
          <a:xfrm>
            <a:off x="2514600" y="4572000"/>
            <a:ext cx="1806575" cy="2136775"/>
          </a:xfrm>
          <a:prstGeom prst="rect">
            <a:avLst/>
          </a:prstGeom>
          <a:noFill/>
          <a:ln w="9525">
            <a:noFill/>
            <a:miter lim="800000"/>
            <a:headEnd/>
            <a:tailEnd/>
          </a:ln>
        </p:spPr>
      </p:pic>
      <p:pic>
        <p:nvPicPr>
          <p:cNvPr id="15384" name="Picture 24" descr="http://www.hindudevotion.com/shiv3.gif">
            <a:hlinkClick r:id="rId16"/>
          </p:cNvPr>
          <p:cNvPicPr>
            <a:picLocks noChangeAspect="1" noChangeArrowheads="1" noCrop="1"/>
          </p:cNvPicPr>
          <p:nvPr/>
        </p:nvPicPr>
        <p:blipFill>
          <a:blip r:embed="rId18" cstate="print"/>
          <a:srcRect/>
          <a:stretch>
            <a:fillRect/>
          </a:stretch>
        </p:blipFill>
        <p:spPr bwMode="auto">
          <a:xfrm>
            <a:off x="4708525" y="4495800"/>
            <a:ext cx="1806575" cy="2136775"/>
          </a:xfrm>
          <a:prstGeom prst="rect">
            <a:avLst/>
          </a:prstGeom>
          <a:noFill/>
        </p:spPr>
      </p:pic>
      <p:pic>
        <p:nvPicPr>
          <p:cNvPr id="15386" name="Picture 26" descr="http://www.hindudevotion.com/vv.gif">
            <a:hlinkClick r:id="rId19"/>
          </p:cNvPr>
          <p:cNvPicPr>
            <a:picLocks noChangeAspect="1" noChangeArrowheads="1"/>
          </p:cNvPicPr>
          <p:nvPr/>
        </p:nvPicPr>
        <p:blipFill>
          <a:blip r:embed="rId20" cstate="print"/>
          <a:srcRect/>
          <a:stretch>
            <a:fillRect/>
          </a:stretch>
        </p:blipFill>
        <p:spPr bwMode="auto">
          <a:xfrm>
            <a:off x="6934200" y="4495800"/>
            <a:ext cx="1771650" cy="2136775"/>
          </a:xfrm>
          <a:prstGeom prst="rect">
            <a:avLst/>
          </a:prstGeom>
          <a:noFill/>
          <a:ln w="9525">
            <a:noFill/>
            <a:miter lim="800000"/>
            <a:headEnd/>
            <a:tailEnd/>
          </a:ln>
        </p:spPr>
      </p:pic>
      <p:sp>
        <p:nvSpPr>
          <p:cNvPr id="15388" name="Rectangle 28"/>
          <p:cNvSpPr>
            <a:spLocks noChangeArrowheads="1"/>
          </p:cNvSpPr>
          <p:nvPr/>
        </p:nvSpPr>
        <p:spPr bwMode="auto">
          <a:xfrm>
            <a:off x="2286000" y="2362200"/>
            <a:ext cx="5105400" cy="2062103"/>
          </a:xfrm>
          <a:prstGeom prst="rect">
            <a:avLst/>
          </a:prstGeom>
          <a:noFill/>
          <a:ln w="9525">
            <a:noFill/>
            <a:miter lim="800000"/>
            <a:headEnd/>
            <a:tailEnd/>
          </a:ln>
          <a:effectLst>
            <a:outerShdw dist="35921" dir="2700000" algn="ctr" rotWithShape="0">
              <a:schemeClr val="bg2"/>
            </a:outerShdw>
          </a:effectLst>
        </p:spPr>
        <p:txBody>
          <a:bodyPr>
            <a:spAutoFit/>
          </a:bodyPr>
          <a:lstStyle/>
          <a:p>
            <a:r>
              <a:rPr lang="en-US" sz="3200" b="1" dirty="0">
                <a:solidFill>
                  <a:schemeClr val="tx2"/>
                </a:solidFill>
                <a:latin typeface="Tw Cen MT" pitchFamily="34" charset="0"/>
              </a:rPr>
              <a:t>All these deities </a:t>
            </a:r>
            <a:r>
              <a:rPr lang="en-US" sz="3200" b="1" dirty="0" smtClean="0">
                <a:solidFill>
                  <a:schemeClr val="tx2"/>
                </a:solidFill>
                <a:latin typeface="Tw Cen MT" pitchFamily="34" charset="0"/>
              </a:rPr>
              <a:t>are</a:t>
            </a:r>
            <a:endParaRPr lang="en-US" sz="3200" b="1" dirty="0">
              <a:solidFill>
                <a:schemeClr val="tx2"/>
              </a:solidFill>
              <a:latin typeface="Tw Cen MT" pitchFamily="34" charset="0"/>
            </a:endParaRPr>
          </a:p>
          <a:p>
            <a:r>
              <a:rPr lang="en-US" sz="3200" b="1" dirty="0">
                <a:solidFill>
                  <a:schemeClr val="tx2"/>
                </a:solidFill>
                <a:latin typeface="Tw Cen MT" pitchFamily="34" charset="0"/>
              </a:rPr>
              <a:t>Manifest forms </a:t>
            </a:r>
            <a:r>
              <a:rPr lang="en-US" sz="3200" b="1" dirty="0" smtClean="0">
                <a:solidFill>
                  <a:schemeClr val="tx2"/>
                </a:solidFill>
                <a:latin typeface="Tw Cen MT" pitchFamily="34" charset="0"/>
              </a:rPr>
              <a:t>(an extension of the original)of the impersonal </a:t>
            </a:r>
            <a:r>
              <a:rPr lang="en-US" sz="3200" b="1" dirty="0">
                <a:solidFill>
                  <a:schemeClr val="tx2"/>
                </a:solidFill>
                <a:latin typeface="Tw Cen MT" pitchFamily="34" charset="0"/>
              </a:rPr>
              <a:t>Brahman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Multiple oceans of the world</a:t>
            </a:r>
            <a:endParaRPr lang="en-US" dirty="0"/>
          </a:p>
        </p:txBody>
      </p:sp>
      <p:pic>
        <p:nvPicPr>
          <p:cNvPr id="27652" name="Picture 4" descr="http://www.webanswers.com/post-images/C/CA/0523676B-9789-476A-B15F16A9C10A95D8.png"/>
          <p:cNvPicPr>
            <a:picLocks noChangeAspect="1" noChangeArrowheads="1"/>
          </p:cNvPicPr>
          <p:nvPr/>
        </p:nvPicPr>
        <p:blipFill>
          <a:blip r:embed="rId2" cstate="print"/>
          <a:srcRect/>
          <a:stretch>
            <a:fillRect/>
          </a:stretch>
        </p:blipFill>
        <p:spPr bwMode="auto">
          <a:xfrm>
            <a:off x="457200" y="1752600"/>
            <a:ext cx="8119398" cy="4075938"/>
          </a:xfrm>
          <a:prstGeom prst="rect">
            <a:avLst/>
          </a:prstGeom>
          <a:noFill/>
        </p:spPr>
      </p:pic>
      <p:sp>
        <p:nvSpPr>
          <p:cNvPr id="6" name="TextBox 5"/>
          <p:cNvSpPr txBox="1"/>
          <p:nvPr/>
        </p:nvSpPr>
        <p:spPr>
          <a:xfrm>
            <a:off x="2362200" y="5867400"/>
            <a:ext cx="4191000" cy="1015663"/>
          </a:xfrm>
          <a:prstGeom prst="rect">
            <a:avLst/>
          </a:prstGeom>
          <a:noFill/>
        </p:spPr>
        <p:txBody>
          <a:bodyPr wrap="square" rtlCol="0">
            <a:spAutoFit/>
          </a:bodyPr>
          <a:lstStyle/>
          <a:p>
            <a:pPr algn="ctr"/>
            <a:r>
              <a:rPr lang="en-US" sz="6000" b="1" dirty="0" smtClean="0"/>
              <a:t>BRAHMAN</a:t>
            </a:r>
            <a:endParaRPr lang="en-US" sz="6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 Cosmology</a:t>
            </a:r>
            <a:endParaRPr lang="en-US" dirty="0"/>
          </a:p>
        </p:txBody>
      </p:sp>
      <p:sp>
        <p:nvSpPr>
          <p:cNvPr id="3" name="Content Placeholder 2"/>
          <p:cNvSpPr>
            <a:spLocks noGrp="1"/>
          </p:cNvSpPr>
          <p:nvPr>
            <p:ph sz="quarter" idx="1"/>
          </p:nvPr>
        </p:nvSpPr>
        <p:spPr/>
        <p:txBody>
          <a:bodyPr/>
          <a:lstStyle/>
          <a:p>
            <a:r>
              <a:rPr lang="en-US" dirty="0" smtClean="0"/>
              <a:t>The universe has cyclical nature</a:t>
            </a:r>
          </a:p>
          <a:p>
            <a:pPr lvl="1"/>
            <a:r>
              <a:rPr lang="en-US" dirty="0" smtClean="0"/>
              <a:t>Life and death has a circular pattern that repeats itself</a:t>
            </a:r>
          </a:p>
          <a:p>
            <a:r>
              <a:rPr lang="en-US" dirty="0" smtClean="0"/>
              <a:t>The universe goes through long periods of creation and destruction. That repeats itself endlessly.</a:t>
            </a:r>
          </a:p>
          <a:p>
            <a:r>
              <a:rPr lang="en-US" dirty="0" smtClean="0"/>
              <a:t>At the end of each cycle, all the destructive power will destroy the universe.  Leaving nothingness.  </a:t>
            </a:r>
          </a:p>
          <a:p>
            <a:r>
              <a:rPr lang="en-US" dirty="0" smtClean="0"/>
              <a:t>Eventually the universe will begin again.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esterlund10.wikis.birmingham.k12.mi.us/file/view/samsara.jpeg/191525068/samsara.jpeg"/>
          <p:cNvPicPr>
            <a:picLocks noChangeAspect="1" noChangeArrowheads="1"/>
          </p:cNvPicPr>
          <p:nvPr/>
        </p:nvPicPr>
        <p:blipFill>
          <a:blip r:embed="rId2" cstate="print"/>
          <a:srcRect/>
          <a:stretch>
            <a:fillRect/>
          </a:stretch>
        </p:blipFill>
        <p:spPr bwMode="auto">
          <a:xfrm>
            <a:off x="457200" y="1828800"/>
            <a:ext cx="5493470" cy="4114800"/>
          </a:xfrm>
          <a:prstGeom prst="rect">
            <a:avLst/>
          </a:prstGeom>
          <a:noFill/>
        </p:spPr>
      </p:pic>
      <p:sp>
        <p:nvSpPr>
          <p:cNvPr id="2" name="Title 1"/>
          <p:cNvSpPr>
            <a:spLocks noGrp="1"/>
          </p:cNvSpPr>
          <p:nvPr>
            <p:ph type="title"/>
          </p:nvPr>
        </p:nvSpPr>
        <p:spPr/>
        <p:txBody>
          <a:bodyPr/>
          <a:lstStyle/>
          <a:p>
            <a:r>
              <a:rPr lang="en-US" dirty="0" err="1" smtClean="0"/>
              <a:t>Samsara</a:t>
            </a:r>
            <a:r>
              <a:rPr lang="en-US" dirty="0" smtClean="0"/>
              <a:t>: The wheel of rebirth</a:t>
            </a:r>
            <a:endParaRPr lang="en-US" dirty="0"/>
          </a:p>
        </p:txBody>
      </p:sp>
      <p:sp>
        <p:nvSpPr>
          <p:cNvPr id="3" name="Content Placeholder 2"/>
          <p:cNvSpPr>
            <a:spLocks noGrp="1"/>
          </p:cNvSpPr>
          <p:nvPr>
            <p:ph sz="quarter" idx="1"/>
          </p:nvPr>
        </p:nvSpPr>
        <p:spPr>
          <a:xfrm>
            <a:off x="5486400" y="1600200"/>
            <a:ext cx="3505200" cy="4495800"/>
          </a:xfrm>
        </p:spPr>
        <p:txBody>
          <a:bodyPr>
            <a:normAutofit/>
          </a:bodyPr>
          <a:lstStyle/>
          <a:p>
            <a:r>
              <a:rPr lang="en-US" dirty="0" smtClean="0"/>
              <a:t>Hindus believe in Reincarnation</a:t>
            </a:r>
          </a:p>
          <a:p>
            <a:r>
              <a:rPr lang="en-US" dirty="0" smtClean="0"/>
              <a:t>Each of us will be created and re-created over and over again.  Until we attain the release of </a:t>
            </a:r>
            <a:r>
              <a:rPr lang="en-US" i="1" dirty="0" err="1" smtClean="0"/>
              <a:t>Moksha</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a:t>
            </a:r>
            <a:r>
              <a:rPr lang="en-US" smtClean="0"/>
              <a:t>to Brahman…</a:t>
            </a:r>
            <a:endParaRPr lang="en-US" dirty="0"/>
          </a:p>
        </p:txBody>
      </p:sp>
      <p:sp>
        <p:nvSpPr>
          <p:cNvPr id="3" name="Content Placeholder 2"/>
          <p:cNvSpPr>
            <a:spLocks noGrp="1"/>
          </p:cNvSpPr>
          <p:nvPr>
            <p:ph sz="quarter" idx="1"/>
          </p:nvPr>
        </p:nvSpPr>
        <p:spPr>
          <a:xfrm>
            <a:off x="2743200" y="1600200"/>
            <a:ext cx="6022848" cy="5029200"/>
          </a:xfrm>
        </p:spPr>
        <p:txBody>
          <a:bodyPr>
            <a:normAutofit/>
          </a:bodyPr>
          <a:lstStyle/>
          <a:p>
            <a:r>
              <a:rPr lang="en-US" dirty="0" smtClean="0"/>
              <a:t>The Upanishads maintain that we can understand ultimate reality through inward contemplation of out inner self.</a:t>
            </a:r>
          </a:p>
          <a:p>
            <a:r>
              <a:rPr lang="en-US" dirty="0" smtClean="0"/>
              <a:t>Atman: our inner self</a:t>
            </a:r>
          </a:p>
          <a:p>
            <a:r>
              <a:rPr lang="en-US" dirty="0" smtClean="0"/>
              <a:t>Understanding the Atman is the same thing as understanding Brahman.  They are one and the same.  </a:t>
            </a:r>
          </a:p>
          <a:p>
            <a:r>
              <a:rPr lang="en-US" dirty="0" smtClean="0"/>
              <a:t>All is one.</a:t>
            </a:r>
          </a:p>
        </p:txBody>
      </p:sp>
      <p:pic>
        <p:nvPicPr>
          <p:cNvPr id="1026" name="Picture 2" descr="http://fineartamerica.com/images-medium/contemplation-brenda-ellis-sauro.jpg"/>
          <p:cNvPicPr>
            <a:picLocks noChangeAspect="1" noChangeArrowheads="1"/>
          </p:cNvPicPr>
          <p:nvPr/>
        </p:nvPicPr>
        <p:blipFill>
          <a:blip r:embed="rId2" cstate="print"/>
          <a:srcRect/>
          <a:stretch>
            <a:fillRect/>
          </a:stretch>
        </p:blipFill>
        <p:spPr bwMode="auto">
          <a:xfrm>
            <a:off x="304800" y="1676400"/>
            <a:ext cx="2362200" cy="4829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a:r>
              <a:rPr lang="en-US" b="1" dirty="0">
                <a:latin typeface="Tw Cen MT" pitchFamily="34" charset="0"/>
              </a:rPr>
              <a:t>And we too are manifest forms of God!</a:t>
            </a:r>
          </a:p>
        </p:txBody>
      </p:sp>
      <p:sp>
        <p:nvSpPr>
          <p:cNvPr id="24579" name="Text Box 3"/>
          <p:cNvSpPr txBox="1">
            <a:spLocks noChangeArrowheads="1"/>
          </p:cNvSpPr>
          <p:nvPr/>
        </p:nvSpPr>
        <p:spPr bwMode="auto">
          <a:xfrm>
            <a:off x="1219200" y="1752600"/>
            <a:ext cx="6491842" cy="2554545"/>
          </a:xfrm>
          <a:prstGeom prst="rect">
            <a:avLst/>
          </a:prstGeom>
          <a:noFill/>
          <a:ln w="9525">
            <a:noFill/>
            <a:miter lim="800000"/>
            <a:headEnd/>
            <a:tailEnd/>
          </a:ln>
          <a:effectLst/>
        </p:spPr>
        <p:txBody>
          <a:bodyPr wrap="none">
            <a:spAutoFit/>
          </a:bodyPr>
          <a:lstStyle/>
          <a:p>
            <a:r>
              <a:rPr lang="en-US" sz="4000" b="1" dirty="0">
                <a:latin typeface="Tw Cen MT" pitchFamily="34" charset="0"/>
              </a:rPr>
              <a:t>“We are not human beings</a:t>
            </a:r>
            <a:br>
              <a:rPr lang="en-US" sz="4000" b="1" dirty="0">
                <a:latin typeface="Tw Cen MT" pitchFamily="34" charset="0"/>
              </a:rPr>
            </a:br>
            <a:r>
              <a:rPr lang="en-US" sz="4000" b="1" dirty="0">
                <a:latin typeface="Tw Cen MT" pitchFamily="34" charset="0"/>
              </a:rPr>
              <a:t>having spiritual experiences;</a:t>
            </a:r>
            <a:br>
              <a:rPr lang="en-US" sz="4000" b="1" dirty="0">
                <a:latin typeface="Tw Cen MT" pitchFamily="34" charset="0"/>
              </a:rPr>
            </a:br>
            <a:r>
              <a:rPr lang="en-US" sz="4000" b="1" dirty="0">
                <a:latin typeface="Tw Cen MT" pitchFamily="34" charset="0"/>
              </a:rPr>
              <a:t>We are spiritual beings</a:t>
            </a:r>
            <a:br>
              <a:rPr lang="en-US" sz="4000" b="1" dirty="0">
                <a:latin typeface="Tw Cen MT" pitchFamily="34" charset="0"/>
              </a:rPr>
            </a:br>
            <a:r>
              <a:rPr lang="en-US" sz="4000" b="1" dirty="0">
                <a:latin typeface="Tw Cen MT" pitchFamily="34" charset="0"/>
              </a:rPr>
              <a:t>having a human experience!”</a:t>
            </a:r>
          </a:p>
        </p:txBody>
      </p:sp>
      <p:sp>
        <p:nvSpPr>
          <p:cNvPr id="24580" name="Text Box 4"/>
          <p:cNvSpPr txBox="1">
            <a:spLocks noChangeArrowheads="1"/>
          </p:cNvSpPr>
          <p:nvPr/>
        </p:nvSpPr>
        <p:spPr bwMode="auto">
          <a:xfrm>
            <a:off x="2057400" y="4343400"/>
            <a:ext cx="3866764" cy="769441"/>
          </a:xfrm>
          <a:prstGeom prst="rect">
            <a:avLst/>
          </a:prstGeom>
          <a:noFill/>
          <a:ln w="9525">
            <a:noFill/>
            <a:miter lim="800000"/>
            <a:headEnd/>
            <a:tailEnd/>
          </a:ln>
          <a:effectLst/>
        </p:spPr>
        <p:txBody>
          <a:bodyPr wrap="none">
            <a:spAutoFit/>
          </a:bodyPr>
          <a:lstStyle/>
          <a:p>
            <a:r>
              <a:rPr lang="en-US" sz="4400" b="1" i="1" dirty="0">
                <a:solidFill>
                  <a:schemeClr val="tx2"/>
                </a:solidFill>
                <a:latin typeface="Tempus Sans ITC" pitchFamily="82" charset="0"/>
              </a:rPr>
              <a:t>“That art Thou”</a:t>
            </a:r>
          </a:p>
        </p:txBody>
      </p:sp>
      <p:sp>
        <p:nvSpPr>
          <p:cNvPr id="6" name="TextBox 5"/>
          <p:cNvSpPr txBox="1"/>
          <p:nvPr/>
        </p:nvSpPr>
        <p:spPr>
          <a:xfrm>
            <a:off x="685800" y="5486400"/>
            <a:ext cx="7620000" cy="830997"/>
          </a:xfrm>
          <a:prstGeom prst="rect">
            <a:avLst/>
          </a:prstGeom>
          <a:noFill/>
        </p:spPr>
        <p:txBody>
          <a:bodyPr wrap="square" rtlCol="0">
            <a:spAutoFit/>
          </a:bodyPr>
          <a:lstStyle/>
          <a:p>
            <a:pPr algn="ctr"/>
            <a:r>
              <a:rPr lang="en-US" sz="4800" dirty="0" smtClean="0"/>
              <a:t>Atman = Brahman = Atman</a:t>
            </a:r>
            <a:endParaRPr lang="en-US"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reincarnated?</a:t>
            </a:r>
            <a:endParaRPr lang="en-US" dirty="0"/>
          </a:p>
        </p:txBody>
      </p:sp>
      <p:sp>
        <p:nvSpPr>
          <p:cNvPr id="3" name="Content Placeholder 2"/>
          <p:cNvSpPr>
            <a:spLocks noGrp="1"/>
          </p:cNvSpPr>
          <p:nvPr>
            <p:ph sz="quarter" idx="1"/>
          </p:nvPr>
        </p:nvSpPr>
        <p:spPr/>
        <p:txBody>
          <a:bodyPr/>
          <a:lstStyle/>
          <a:p>
            <a:r>
              <a:rPr lang="en-US" dirty="0" smtClean="0"/>
              <a:t>Our Atman, our inner being</a:t>
            </a:r>
          </a:p>
          <a:p>
            <a:r>
              <a:rPr lang="en-US" dirty="0" smtClean="0"/>
              <a:t>Feelings, memories, personality is usually believed NOT to be transferred from one life to another. </a:t>
            </a:r>
          </a:p>
          <a:p>
            <a:r>
              <a:rPr lang="en-US" dirty="0" err="1" smtClean="0"/>
              <a:t>Samsara</a:t>
            </a:r>
            <a:r>
              <a:rPr lang="en-US" dirty="0" smtClean="0"/>
              <a:t> happens in all levels</a:t>
            </a:r>
          </a:p>
          <a:p>
            <a:pPr lvl="1"/>
            <a:r>
              <a:rPr lang="en-US" dirty="0" smtClean="0"/>
              <a:t>All things, living, gods &amp; goddesses, demons are subject to </a:t>
            </a:r>
            <a:r>
              <a:rPr lang="en-US" dirty="0" err="1" smtClean="0"/>
              <a:t>Samsara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8" name="Picture 4" descr="http://ink667.files.wordpress.com/2009/02/brass0004natr.jpg"/>
          <p:cNvPicPr>
            <a:picLocks noChangeAspect="1" noChangeArrowheads="1"/>
          </p:cNvPicPr>
          <p:nvPr/>
        </p:nvPicPr>
        <p:blipFill>
          <a:blip r:embed="rId2" cstate="print"/>
          <a:srcRect/>
          <a:stretch>
            <a:fillRect/>
          </a:stretch>
        </p:blipFill>
        <p:spPr bwMode="auto">
          <a:xfrm>
            <a:off x="5867400" y="838200"/>
            <a:ext cx="2857500" cy="2857500"/>
          </a:xfrm>
          <a:prstGeom prst="rect">
            <a:avLst/>
          </a:prstGeom>
          <a:noFill/>
        </p:spPr>
      </p:pic>
      <p:sp>
        <p:nvSpPr>
          <p:cNvPr id="2" name="Title 1"/>
          <p:cNvSpPr>
            <a:spLocks noGrp="1"/>
          </p:cNvSpPr>
          <p:nvPr>
            <p:ph type="ctrTitle"/>
          </p:nvPr>
        </p:nvSpPr>
        <p:spPr/>
        <p:txBody>
          <a:bodyPr/>
          <a:lstStyle/>
          <a:p>
            <a:r>
              <a:rPr lang="en-US" b="1" dirty="0" smtClean="0">
                <a:solidFill>
                  <a:schemeClr val="bg1"/>
                </a:solidFill>
              </a:rPr>
              <a:t>Hinduism</a:t>
            </a:r>
            <a:endParaRPr lang="en-US" b="1" dirty="0">
              <a:solidFill>
                <a:schemeClr val="bg1"/>
              </a:solidFill>
            </a:endParaRPr>
          </a:p>
        </p:txBody>
      </p:sp>
      <p:sp>
        <p:nvSpPr>
          <p:cNvPr id="3" name="Subtitle 2"/>
          <p:cNvSpPr>
            <a:spLocks noGrp="1"/>
          </p:cNvSpPr>
          <p:nvPr>
            <p:ph type="subTitle" idx="1"/>
          </p:nvPr>
        </p:nvSpPr>
        <p:spPr/>
        <p:txBody>
          <a:bodyPr/>
          <a:lstStyle/>
          <a:p>
            <a:r>
              <a:rPr lang="en-US" dirty="0" smtClean="0"/>
              <a:t>Chapter 3</a:t>
            </a:r>
            <a:endParaRPr lang="en-US" dirty="0"/>
          </a:p>
        </p:txBody>
      </p:sp>
      <p:pic>
        <p:nvPicPr>
          <p:cNvPr id="62466" name="Picture 2" descr="http://kiranspillai.files.wordpress.com/2008/11/aum-hinduism.gif"/>
          <p:cNvPicPr>
            <a:picLocks noChangeAspect="1" noChangeArrowheads="1"/>
          </p:cNvPicPr>
          <p:nvPr/>
        </p:nvPicPr>
        <p:blipFill>
          <a:blip r:embed="rId3" cstate="print"/>
          <a:srcRect/>
          <a:stretch>
            <a:fillRect/>
          </a:stretch>
        </p:blipFill>
        <p:spPr bwMode="auto">
          <a:xfrm>
            <a:off x="3124200" y="2590800"/>
            <a:ext cx="2873644" cy="2543175"/>
          </a:xfrm>
          <a:prstGeom prst="rect">
            <a:avLst/>
          </a:prstGeom>
          <a:noFill/>
        </p:spPr>
      </p:pic>
      <p:pic>
        <p:nvPicPr>
          <p:cNvPr id="62470" name="Picture 6" descr="http://www.castesystem.tk/wp-content/uploads/Hinduism-pictures-4.jpg"/>
          <p:cNvPicPr>
            <a:picLocks noChangeAspect="1" noChangeArrowheads="1"/>
          </p:cNvPicPr>
          <p:nvPr/>
        </p:nvPicPr>
        <p:blipFill>
          <a:blip r:embed="rId4" cstate="print"/>
          <a:srcRect/>
          <a:stretch>
            <a:fillRect/>
          </a:stretch>
        </p:blipFill>
        <p:spPr bwMode="auto">
          <a:xfrm>
            <a:off x="381000" y="533400"/>
            <a:ext cx="3028950" cy="4029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0"/>
            <a:ext cx="7693152" cy="4495800"/>
          </a:xfrm>
        </p:spPr>
        <p:txBody>
          <a:bodyPr/>
          <a:lstStyle/>
          <a:p>
            <a:pPr algn="just"/>
            <a:r>
              <a:rPr lang="en-IE" sz="4000" b="1" dirty="0" smtClean="0">
                <a:latin typeface="Arial" charset="0"/>
              </a:rPr>
              <a:t>‘There is only one God, but endless are his aspects and endless are his names.  Call him by any name and worship him in any aspect that pleases you, you are sure to see him’</a:t>
            </a:r>
            <a:endParaRPr lang="en-GB" sz="4000" b="1" dirty="0" smtClean="0">
              <a:latin typeface="Arial"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Shri</a:t>
            </a:r>
            <a:r>
              <a:rPr lang="en-US" dirty="0" smtClean="0"/>
              <a:t> Ramakrishna (1836 – 1886)</a:t>
            </a:r>
            <a:endParaRPr lang="en-US" dirty="0"/>
          </a:p>
        </p:txBody>
      </p:sp>
      <p:sp>
        <p:nvSpPr>
          <p:cNvPr id="3" name="Content Placeholder 2"/>
          <p:cNvSpPr>
            <a:spLocks noGrp="1"/>
          </p:cNvSpPr>
          <p:nvPr>
            <p:ph sz="quarter" idx="1"/>
          </p:nvPr>
        </p:nvSpPr>
        <p:spPr>
          <a:xfrm>
            <a:off x="612648" y="1600200"/>
            <a:ext cx="6016752" cy="4495800"/>
          </a:xfrm>
        </p:spPr>
        <p:txBody>
          <a:bodyPr>
            <a:normAutofit/>
          </a:bodyPr>
          <a:lstStyle/>
          <a:p>
            <a:r>
              <a:rPr lang="en-IE" sz="2800" dirty="0" smtClean="0">
                <a:latin typeface="+mj-lt"/>
              </a:rPr>
              <a:t>Emphasized the harmony and tolerance found in his religion.</a:t>
            </a:r>
          </a:p>
          <a:p>
            <a:r>
              <a:rPr lang="en-IE" sz="2800" dirty="0" smtClean="0">
                <a:latin typeface="+mj-lt"/>
              </a:rPr>
              <a:t>A harmony of many beliefs and practices, all aiming for the common goal of salvation</a:t>
            </a:r>
          </a:p>
          <a:p>
            <a:r>
              <a:rPr lang="en-US" sz="2800" dirty="0" smtClean="0">
                <a:latin typeface="+mj-lt"/>
              </a:rPr>
              <a:t>During his youth he became a:</a:t>
            </a:r>
          </a:p>
          <a:p>
            <a:pPr lvl="1"/>
            <a:r>
              <a:rPr lang="en-US" sz="2500" dirty="0" smtClean="0">
                <a:latin typeface="+mj-lt"/>
              </a:rPr>
              <a:t>Christian</a:t>
            </a:r>
          </a:p>
          <a:p>
            <a:pPr lvl="1"/>
            <a:r>
              <a:rPr lang="en-US" sz="2500" dirty="0" smtClean="0">
                <a:latin typeface="+mj-lt"/>
              </a:rPr>
              <a:t>Muslim</a:t>
            </a:r>
          </a:p>
          <a:p>
            <a:endParaRPr lang="en-US" sz="2800" dirty="0">
              <a:latin typeface="+mj-lt"/>
            </a:endParaRPr>
          </a:p>
        </p:txBody>
      </p:sp>
      <p:pic>
        <p:nvPicPr>
          <p:cNvPr id="1028" name="Picture 4" descr="http://www.ramakrishna.org/images/ramakrishna_seated_midsizencdas.jpg"/>
          <p:cNvPicPr>
            <a:picLocks noChangeAspect="1" noChangeArrowheads="1"/>
          </p:cNvPicPr>
          <p:nvPr/>
        </p:nvPicPr>
        <p:blipFill>
          <a:blip r:embed="rId2" cstate="print"/>
          <a:srcRect/>
          <a:stretch>
            <a:fillRect/>
          </a:stretch>
        </p:blipFill>
        <p:spPr bwMode="auto">
          <a:xfrm>
            <a:off x="6705600" y="1600200"/>
            <a:ext cx="2286000" cy="2743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rivers all go to one ocean.</a:t>
            </a:r>
            <a:endParaRPr lang="en-US" dirty="0"/>
          </a:p>
        </p:txBody>
      </p:sp>
      <p:pic>
        <p:nvPicPr>
          <p:cNvPr id="65538" name="Picture 2" descr="http://27.media.tumblr.com/tumblr_lbi6ekhH1c1qdcasso1_500.jpg"/>
          <p:cNvPicPr>
            <a:picLocks noChangeAspect="1" noChangeArrowheads="1"/>
          </p:cNvPicPr>
          <p:nvPr/>
        </p:nvPicPr>
        <p:blipFill>
          <a:blip r:embed="rId2" cstate="print"/>
          <a:srcRect/>
          <a:stretch>
            <a:fillRect/>
          </a:stretch>
        </p:blipFill>
        <p:spPr bwMode="auto">
          <a:xfrm>
            <a:off x="1066800" y="1600200"/>
            <a:ext cx="6400800" cy="51206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of other faiths</a:t>
            </a:r>
            <a:endParaRPr lang="en-US" dirty="0"/>
          </a:p>
        </p:txBody>
      </p:sp>
      <p:sp>
        <p:nvSpPr>
          <p:cNvPr id="3" name="Content Placeholder 2"/>
          <p:cNvSpPr>
            <a:spLocks noGrp="1"/>
          </p:cNvSpPr>
          <p:nvPr>
            <p:ph sz="quarter" idx="1"/>
          </p:nvPr>
        </p:nvSpPr>
        <p:spPr/>
        <p:txBody>
          <a:bodyPr/>
          <a:lstStyle/>
          <a:p>
            <a:r>
              <a:rPr lang="en-US" dirty="0" smtClean="0">
                <a:latin typeface="+mj-lt"/>
              </a:rPr>
              <a:t>Rig Veda: </a:t>
            </a:r>
            <a:r>
              <a:rPr lang="en-IE" dirty="0" smtClean="0">
                <a:latin typeface="+mj-lt"/>
              </a:rPr>
              <a:t>The nearly 4000 year old Rig Veda, Hinduism’s oldest sacred text, declares: </a:t>
            </a:r>
          </a:p>
          <a:p>
            <a:pPr lvl="1"/>
            <a:r>
              <a:rPr lang="en-IE" dirty="0" smtClean="0">
                <a:latin typeface="+mj-lt"/>
              </a:rPr>
              <a:t>“God is one but men call him by many names”</a:t>
            </a:r>
            <a:endParaRPr lang="en-GB" dirty="0" smtClean="0">
              <a:latin typeface="+mj-lt"/>
            </a:endParaRPr>
          </a:p>
          <a:p>
            <a:endParaRPr lang="en-US" dirty="0" smtClean="0">
              <a:latin typeface="+mj-lt"/>
            </a:endParaRPr>
          </a:p>
          <a:p>
            <a:endParaRPr lang="en-US" dirty="0" smtClean="0">
              <a:latin typeface="+mj-lt"/>
            </a:endParaRPr>
          </a:p>
        </p:txBody>
      </p:sp>
      <p:pic>
        <p:nvPicPr>
          <p:cNvPr id="67586" name="Picture 2" descr="http://www.historyforkids.org/learn/india/religion/pictures/Rig-Veda.jpg"/>
          <p:cNvPicPr>
            <a:picLocks noChangeAspect="1" noChangeArrowheads="1"/>
          </p:cNvPicPr>
          <p:nvPr/>
        </p:nvPicPr>
        <p:blipFill>
          <a:blip r:embed="rId2" cstate="print"/>
          <a:srcRect/>
          <a:stretch>
            <a:fillRect/>
          </a:stretch>
        </p:blipFill>
        <p:spPr bwMode="auto">
          <a:xfrm>
            <a:off x="5257800" y="3200400"/>
            <a:ext cx="3323859" cy="3276600"/>
          </a:xfrm>
          <a:prstGeom prst="rect">
            <a:avLst/>
          </a:prstGeom>
          <a:noFill/>
        </p:spPr>
      </p:pic>
      <p:pic>
        <p:nvPicPr>
          <p:cNvPr id="67588" name="Picture 4" descr="http://indiannavy.nic.in/images/History2.jpg"/>
          <p:cNvPicPr>
            <a:picLocks noChangeAspect="1" noChangeArrowheads="1"/>
          </p:cNvPicPr>
          <p:nvPr/>
        </p:nvPicPr>
        <p:blipFill>
          <a:blip r:embed="rId3" cstate="print"/>
          <a:srcRect/>
          <a:stretch>
            <a:fillRect/>
          </a:stretch>
        </p:blipFill>
        <p:spPr bwMode="auto">
          <a:xfrm>
            <a:off x="228600" y="3124200"/>
            <a:ext cx="5010150" cy="3467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of other faiths (cont…)</a:t>
            </a:r>
            <a:endParaRPr lang="en-US" dirty="0"/>
          </a:p>
        </p:txBody>
      </p:sp>
      <p:sp>
        <p:nvSpPr>
          <p:cNvPr id="3" name="Content Placeholder 2"/>
          <p:cNvSpPr>
            <a:spLocks noGrp="1"/>
          </p:cNvSpPr>
          <p:nvPr>
            <p:ph sz="quarter" idx="1"/>
          </p:nvPr>
        </p:nvSpPr>
        <p:spPr>
          <a:xfrm>
            <a:off x="612648" y="1600200"/>
            <a:ext cx="5407152" cy="4495800"/>
          </a:xfrm>
        </p:spPr>
        <p:txBody>
          <a:bodyPr/>
          <a:lstStyle/>
          <a:p>
            <a:r>
              <a:rPr lang="en-US" dirty="0" smtClean="0"/>
              <a:t>Mahatma </a:t>
            </a:r>
            <a:r>
              <a:rPr lang="en-US" dirty="0" err="1" smtClean="0"/>
              <a:t>Ghandi</a:t>
            </a:r>
            <a:endParaRPr lang="en-US" dirty="0" smtClean="0"/>
          </a:p>
          <a:p>
            <a:pPr lvl="1"/>
            <a:r>
              <a:rPr lang="en-IE" b="1" dirty="0" smtClean="0">
                <a:latin typeface="Arial" charset="0"/>
              </a:rPr>
              <a:t>Echoes the ancient wisdom of Rig Veda: ‘Even as a tree has a single trunk, but many branches and leaves, so is there one true and perfect Religion, but it becomes many as it passes through the human medium.</a:t>
            </a:r>
            <a:endParaRPr lang="en-GB" b="1" dirty="0" smtClean="0">
              <a:latin typeface="Arial" charset="0"/>
            </a:endParaRPr>
          </a:p>
          <a:p>
            <a:pPr lvl="1"/>
            <a:endParaRPr lang="en-US" dirty="0"/>
          </a:p>
        </p:txBody>
      </p:sp>
      <p:pic>
        <p:nvPicPr>
          <p:cNvPr id="66562" name="Picture 2" descr="http://www.futurevigil.com/wp-content/uploads/2010/01/ghandi-699x1024.jpg"/>
          <p:cNvPicPr>
            <a:picLocks noChangeAspect="1" noChangeArrowheads="1"/>
          </p:cNvPicPr>
          <p:nvPr/>
        </p:nvPicPr>
        <p:blipFill>
          <a:blip r:embed="rId2" cstate="print"/>
          <a:srcRect/>
          <a:stretch>
            <a:fillRect/>
          </a:stretch>
        </p:blipFill>
        <p:spPr bwMode="auto">
          <a:xfrm>
            <a:off x="5943600" y="1600200"/>
            <a:ext cx="2963547" cy="4343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n-US" sz="3800" dirty="0" smtClean="0"/>
              <a:t>Human Destiny: The end is the beginning</a:t>
            </a:r>
            <a:endParaRPr lang="en-US" sz="3800" dirty="0"/>
          </a:p>
        </p:txBody>
      </p:sp>
      <p:sp>
        <p:nvSpPr>
          <p:cNvPr id="3" name="Content Placeholder 2"/>
          <p:cNvSpPr>
            <a:spLocks noGrp="1"/>
          </p:cNvSpPr>
          <p:nvPr>
            <p:ph sz="quarter" idx="1"/>
          </p:nvPr>
        </p:nvSpPr>
        <p:spPr>
          <a:xfrm>
            <a:off x="612648" y="1600200"/>
            <a:ext cx="5254752" cy="4495800"/>
          </a:xfrm>
        </p:spPr>
        <p:txBody>
          <a:bodyPr/>
          <a:lstStyle/>
          <a:p>
            <a:r>
              <a:rPr lang="en-US" dirty="0" smtClean="0"/>
              <a:t>The ultimate goal of Hindus is Salvation.  Our liberation from the Human condition</a:t>
            </a:r>
          </a:p>
          <a:p>
            <a:r>
              <a:rPr lang="en-US" dirty="0" smtClean="0"/>
              <a:t>It is something that most people cannot achieve in this lifetime.</a:t>
            </a:r>
          </a:p>
          <a:p>
            <a:r>
              <a:rPr lang="en-US" dirty="0" smtClean="0"/>
              <a:t>Hindus believe in the concept of “</a:t>
            </a:r>
            <a:r>
              <a:rPr lang="en-US" b="1" dirty="0" smtClean="0"/>
              <a:t>Reincarnation</a:t>
            </a:r>
            <a:r>
              <a:rPr lang="en-US" dirty="0" smtClean="0"/>
              <a:t>”</a:t>
            </a:r>
            <a:endParaRPr lang="en-US" dirty="0"/>
          </a:p>
        </p:txBody>
      </p:sp>
      <p:pic>
        <p:nvPicPr>
          <p:cNvPr id="68610" name="Picture 2" descr="http://www.getreligion.org/wp-content/photos/reincarnation.jpg"/>
          <p:cNvPicPr>
            <a:picLocks noChangeAspect="1" noChangeArrowheads="1"/>
          </p:cNvPicPr>
          <p:nvPr/>
        </p:nvPicPr>
        <p:blipFill>
          <a:blip r:embed="rId2" cstate="print"/>
          <a:srcRect/>
          <a:stretch>
            <a:fillRect/>
          </a:stretch>
        </p:blipFill>
        <p:spPr bwMode="auto">
          <a:xfrm>
            <a:off x="5791200" y="1676400"/>
            <a:ext cx="2762250" cy="42862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1693</TotalTime>
  <Words>860</Words>
  <Application>Microsoft Office PowerPoint</Application>
  <PresentationFormat>On-screen Show (4:3)</PresentationFormat>
  <Paragraphs>109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3 Major types of Religion</vt:lpstr>
      <vt:lpstr>Major Religions of the World</vt:lpstr>
      <vt:lpstr>Hinduism</vt:lpstr>
      <vt:lpstr>Slide 4</vt:lpstr>
      <vt:lpstr>Shri Ramakrishna (1836 – 1886)</vt:lpstr>
      <vt:lpstr>Many rivers all go to one ocean.</vt:lpstr>
      <vt:lpstr>Tolerance of other faiths</vt:lpstr>
      <vt:lpstr>Tolerance of other faiths (cont…)</vt:lpstr>
      <vt:lpstr>Human Destiny: The end is the beginning</vt:lpstr>
      <vt:lpstr>Reincarnation</vt:lpstr>
      <vt:lpstr>Moksha: “release”</vt:lpstr>
      <vt:lpstr>The Divine</vt:lpstr>
      <vt:lpstr>Monism: All is Brahman</vt:lpstr>
      <vt:lpstr>Brahman</vt:lpstr>
      <vt:lpstr>Is Hinduism Monistic?</vt:lpstr>
      <vt:lpstr>Who do Hindus worship? –  the major gods of the Hindu Pantheon</vt:lpstr>
      <vt:lpstr>What about the goddesses? Devi – the feminine divine</vt:lpstr>
      <vt:lpstr>What about the goddesses? Devi – the feminine divine</vt:lpstr>
      <vt:lpstr>What about the goddesses? Devi – the feminine divine</vt:lpstr>
      <vt:lpstr>What about the goddesses? Devi – the feminine divine</vt:lpstr>
      <vt:lpstr>Slide 21</vt:lpstr>
      <vt:lpstr>Multiple oceans of the world</vt:lpstr>
      <vt:lpstr>Hindu Cosmology</vt:lpstr>
      <vt:lpstr>Samsara: The wheel of rebirth</vt:lpstr>
      <vt:lpstr>Back to Brahman…</vt:lpstr>
      <vt:lpstr>And we too are manifest forms of God!</vt:lpstr>
      <vt:lpstr>What is reincarnated?</vt:lpstr>
    </vt:vector>
  </TitlesOfParts>
  <Company>SGHS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dc:title>
  <dc:creator>Labuser</dc:creator>
  <cp:lastModifiedBy>Labuser</cp:lastModifiedBy>
  <cp:revision>164</cp:revision>
  <dcterms:created xsi:type="dcterms:W3CDTF">2011-08-22T17:56:28Z</dcterms:created>
  <dcterms:modified xsi:type="dcterms:W3CDTF">2011-09-08T15:20:47Z</dcterms:modified>
</cp:coreProperties>
</file>